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clean_modern_clinical_laboratory_interior_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" y="9144"/>
            <a:ext cx="12170664" cy="68397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" y="9144"/>
            <a:ext cx="5980176" cy="6839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02920" y="685800"/>
            <a:ext cx="109728" cy="30175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914400"/>
            <a:ext cx="4663440" cy="1691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100" b="1">
                <a:solidFill>
                  <a:srgbClr val="1F4E79"/>
                </a:solidFill>
                <a:latin typeface="Cambria"/>
              </a:rPr>
              <a:t>Laboratory
Process Map</a:t>
            </a:r>
          </a:p>
          <a:p>
            <a:pPr>
              <a:spcBef>
                <a:spcPts val="800"/>
              </a:spcBef>
            </a:pPr>
            <a:r>
              <a:rPr sz="1300" b="0">
                <a:solidFill>
                  <a:srgbClr val="262626"/>
                </a:solidFill>
                <a:latin typeface="Calibri"/>
              </a:rPr>
              <a:t>ISO 15189:2022 Laboratory Quality Management System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3063240"/>
            <a:ext cx="1874519" cy="384048"/>
          </a:xfrm>
          <a:prstGeom prst="round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PROCESS-BASED LQMS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703320"/>
            <a:ext cx="448056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200"/>
              </a:spcAft>
              <a:defRPr sz="1150">
                <a:solidFill>
                  <a:srgbClr val="262626"/>
                </a:solidFill>
                <a:latin typeface="Calibri"/>
              </a:defRPr>
            </a:pPr>
            <a:r>
              <a:t>End-to-end laboratory service flow</a:t>
            </a:r>
          </a:p>
          <a:p>
            <a:pPr>
              <a:spcAft>
                <a:spcPts val="200"/>
              </a:spcAft>
              <a:defRPr sz="1150">
                <a:solidFill>
                  <a:srgbClr val="262626"/>
                </a:solidFill>
                <a:latin typeface="Calibri"/>
              </a:defRPr>
            </a:pPr>
            <a:r>
              <a:t>Governance, resources and technical controls</a:t>
            </a:r>
          </a:p>
          <a:p>
            <a:pPr>
              <a:spcAft>
                <a:spcPts val="200"/>
              </a:spcAft>
              <a:defRPr sz="1150">
                <a:solidFill>
                  <a:srgbClr val="262626"/>
                </a:solidFill>
                <a:latin typeface="Calibri"/>
              </a:defRPr>
            </a:pPr>
            <a:r>
              <a:t>Risk, assurance and continual improvement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5166360"/>
            <a:ext cx="1828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50" b="1">
                <a:solidFill>
                  <a:srgbClr val="666666"/>
                </a:solidFill>
                <a:latin typeface="Calibri"/>
              </a:rPr>
              <a:t>[ORGANIZATION LOGO]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Purpose and reading logic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This deck translates ISO 15189 requirements into a practical laboratory process architecture.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5303520" cy="333756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Use this map to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Show how patient/sample, technical and management processes interact.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Define process owners, hand-offs, records and control points.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Support implementation, induction, internal audit and management review.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Identify where risk, competence, equipment and information controls protect result quality.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371600"/>
            <a:ext cx="5349240" cy="333756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How to read the deck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Slides 3–4: overall architecture and end-to-end sample/result journey.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Slides 5–13: detailed process streams and supporting controls.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Slides 14–16: assurance, review and improvement loops.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Slide 17: integrated interaction map.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Slide 18: references and sources.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4892040"/>
          <a:ext cx="10561320" cy="105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8732520"/>
              </a:tblGrid>
              <a:tr h="210312">
                <a:tc>
                  <a:txBody>
                    <a:bodyPr/>
                    <a:lstStyle/>
                    <a:p>
                      <a:r>
                        <a:rPr sz="930" b="1">
                          <a:solidFill>
                            <a:srgbClr val="262626"/>
                          </a:solidFill>
                          <a:latin typeface="Calibri"/>
                        </a:rPr>
                        <a:t>Visual cue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0" b="1">
                          <a:solidFill>
                            <a:srgbClr val="262626"/>
                          </a:solidFill>
                          <a:latin typeface="Calibri"/>
                        </a:rPr>
                        <a:t>Meaning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r>
                        <a:rPr sz="880">
                          <a:solidFill>
                            <a:srgbClr val="262626"/>
                          </a:solidFill>
                          <a:latin typeface="Calibri"/>
                        </a:rPr>
                        <a:t>Blue blocks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>
                          <a:solidFill>
                            <a:srgbClr val="262626"/>
                          </a:solidFill>
                          <a:latin typeface="Calibri"/>
                        </a:rPr>
                        <a:t>Core laboratory processes / managed work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r>
                        <a:rPr sz="880">
                          <a:solidFill>
                            <a:srgbClr val="262626"/>
                          </a:solidFill>
                          <a:latin typeface="Calibri"/>
                        </a:rPr>
                        <a:t>Green emphasis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>
                          <a:solidFill>
                            <a:srgbClr val="262626"/>
                          </a:solidFill>
                          <a:latin typeface="Calibri"/>
                        </a:rPr>
                        <a:t>Controls supporting reliable patient results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r>
                        <a:rPr sz="880">
                          <a:solidFill>
                            <a:srgbClr val="262626"/>
                          </a:solidFill>
                          <a:latin typeface="Calibri"/>
                        </a:rPr>
                        <a:t>Amber emphasis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>
                          <a:solidFill>
                            <a:srgbClr val="262626"/>
                          </a:solidFill>
                          <a:latin typeface="Calibri"/>
                        </a:rPr>
                        <a:t>Risk, escalation or improvement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r>
                        <a:rPr sz="880">
                          <a:solidFill>
                            <a:srgbClr val="262626"/>
                          </a:solidFill>
                          <a:latin typeface="Calibri"/>
                        </a:rPr>
                        <a:t>Arrows / hand-offs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>
                          <a:solidFill>
                            <a:srgbClr val="262626"/>
                          </a:solidFill>
                          <a:latin typeface="Calibri"/>
                        </a:rPr>
                        <a:t>Movement of specimens, information, decisions or actions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0080" y="5943600"/>
            <a:ext cx="1088136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80" b="0">
                <a:solidFill>
                  <a:srgbClr val="666666"/>
                </a:solidFill>
                <a:latin typeface="Calibri"/>
              </a:rPr>
              <a:t>Use organization-specific procedures and records as the definitive local instructions.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Laboratory Quality Management System 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ISO 15189 integrates technical competence with a management system focused on reliable results and patient care.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353312"/>
            <a:ext cx="1790700" cy="713232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FFFFFF"/>
                </a:solidFill>
                <a:latin typeface="Calibri"/>
              </a:rPr>
              <a:t>GOVERNANCE
&amp; STRUCTURE</a:t>
            </a:r>
          </a:p>
        </p:txBody>
      </p:sp>
      <p:sp>
        <p:nvSpPr>
          <p:cNvPr id="5" name="Chevron 4"/>
          <p:cNvSpPr/>
          <p:nvPr/>
        </p:nvSpPr>
        <p:spPr>
          <a:xfrm>
            <a:off x="2348484" y="1353312"/>
            <a:ext cx="1790700" cy="713232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FFFFFF"/>
                </a:solidFill>
                <a:latin typeface="Calibri"/>
              </a:rPr>
              <a:t>RESOURCES</a:t>
            </a:r>
          </a:p>
        </p:txBody>
      </p:sp>
      <p:sp>
        <p:nvSpPr>
          <p:cNvPr id="6" name="Chevron 5"/>
          <p:cNvSpPr/>
          <p:nvPr/>
        </p:nvSpPr>
        <p:spPr>
          <a:xfrm>
            <a:off x="4194047" y="1353312"/>
            <a:ext cx="1790700" cy="713232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FFFFFF"/>
                </a:solidFill>
                <a:latin typeface="Calibri"/>
              </a:rPr>
              <a:t>PRE-
EXAMINATION</a:t>
            </a:r>
          </a:p>
        </p:txBody>
      </p:sp>
      <p:sp>
        <p:nvSpPr>
          <p:cNvPr id="7" name="Chevron 6"/>
          <p:cNvSpPr/>
          <p:nvPr/>
        </p:nvSpPr>
        <p:spPr>
          <a:xfrm>
            <a:off x="6039612" y="1353312"/>
            <a:ext cx="1790700" cy="713232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FFFFFF"/>
                </a:solidFill>
                <a:latin typeface="Calibri"/>
              </a:rPr>
              <a:t>EXAMINATION</a:t>
            </a:r>
          </a:p>
        </p:txBody>
      </p:sp>
      <p:sp>
        <p:nvSpPr>
          <p:cNvPr id="8" name="Chevron 7"/>
          <p:cNvSpPr/>
          <p:nvPr/>
        </p:nvSpPr>
        <p:spPr>
          <a:xfrm>
            <a:off x="7885176" y="1353312"/>
            <a:ext cx="1790700" cy="713232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FFFFFF"/>
                </a:solidFill>
                <a:latin typeface="Calibri"/>
              </a:rPr>
              <a:t>POST-
EXAMINATION</a:t>
            </a:r>
          </a:p>
        </p:txBody>
      </p:sp>
      <p:sp>
        <p:nvSpPr>
          <p:cNvPr id="9" name="Chevron 8"/>
          <p:cNvSpPr/>
          <p:nvPr/>
        </p:nvSpPr>
        <p:spPr>
          <a:xfrm>
            <a:off x="9730740" y="1353312"/>
            <a:ext cx="1790700" cy="713232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30" b="1">
                <a:solidFill>
                  <a:srgbClr val="FFFFFF"/>
                </a:solidFill>
                <a:latin typeface="Calibri"/>
              </a:rPr>
              <a:t>EVALUATE
&amp; IMPROVE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68880"/>
            <a:ext cx="5394960" cy="251460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Management-system backbone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Impartiality and confidentiality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Documents and records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Risk and opportunities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Nonconforming work and corrective action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Quality indicators, internal audit and management review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468880"/>
            <a:ext cx="5349240" cy="251460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Technical service backbone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Competent personnel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Suitable facilities, equipment and reagents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Verified / validated examination methods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Quality control and external quality assessment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Reliable information systems and result authorization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257800"/>
            <a:ext cx="2103120" cy="43891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PATIENT / CLINICAL NEED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834640" y="5477256"/>
            <a:ext cx="6400800" cy="0"/>
          </a:xfrm>
          <a:prstGeom prst="line">
            <a:avLst/>
          </a:prstGeom>
          <a:ln w="29209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235440" y="5257800"/>
            <a:ext cx="2057400" cy="438912"/>
          </a:xfrm>
          <a:prstGeom prst="round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RELIABLE LABORATORY RESULT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943600"/>
            <a:ext cx="1088136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80" b="0">
                <a:solidFill>
                  <a:srgbClr val="666666"/>
                </a:solidFill>
                <a:latin typeface="Calibri"/>
              </a:rPr>
              <a:t>POCT is included where it falls within the laboratory's scope and responsibility.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End-to-end patient, specimen and result journey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The primary service flow begins with a clinical question and ends with a usable, traceable result and retained evidence.</a:t>
            </a:r>
          </a:p>
        </p:txBody>
      </p:sp>
      <p:sp>
        <p:nvSpPr>
          <p:cNvPr id="4" name="Chevron 3"/>
          <p:cNvSpPr/>
          <p:nvPr/>
        </p:nvSpPr>
        <p:spPr>
          <a:xfrm>
            <a:off x="411480" y="1417320"/>
            <a:ext cx="1566236" cy="676656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Clinical need /
request</a:t>
            </a:r>
          </a:p>
        </p:txBody>
      </p:sp>
      <p:sp>
        <p:nvSpPr>
          <p:cNvPr id="5" name="Chevron 4"/>
          <p:cNvSpPr/>
          <p:nvPr/>
        </p:nvSpPr>
        <p:spPr>
          <a:xfrm>
            <a:off x="2032580" y="1417320"/>
            <a:ext cx="1566236" cy="676656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Patient preparation
&amp; identification</a:t>
            </a:r>
          </a:p>
        </p:txBody>
      </p:sp>
      <p:sp>
        <p:nvSpPr>
          <p:cNvPr id="6" name="Chevron 5"/>
          <p:cNvSpPr/>
          <p:nvPr/>
        </p:nvSpPr>
        <p:spPr>
          <a:xfrm>
            <a:off x="3653681" y="1417320"/>
            <a:ext cx="1566236" cy="676656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Collection &amp;
transport</a:t>
            </a:r>
          </a:p>
        </p:txBody>
      </p:sp>
      <p:sp>
        <p:nvSpPr>
          <p:cNvPr id="7" name="Chevron 6"/>
          <p:cNvSpPr/>
          <p:nvPr/>
        </p:nvSpPr>
        <p:spPr>
          <a:xfrm>
            <a:off x="5274781" y="1417320"/>
            <a:ext cx="1566236" cy="676656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Receipt &amp;
acceptance</a:t>
            </a:r>
          </a:p>
        </p:txBody>
      </p:sp>
      <p:sp>
        <p:nvSpPr>
          <p:cNvPr id="8" name="Chevron 7"/>
          <p:cNvSpPr/>
          <p:nvPr/>
        </p:nvSpPr>
        <p:spPr>
          <a:xfrm>
            <a:off x="6895882" y="1417320"/>
            <a:ext cx="1566236" cy="676656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Examination &amp;
QC</a:t>
            </a:r>
          </a:p>
        </p:txBody>
      </p:sp>
      <p:sp>
        <p:nvSpPr>
          <p:cNvPr id="9" name="Chevron 8"/>
          <p:cNvSpPr/>
          <p:nvPr/>
        </p:nvSpPr>
        <p:spPr>
          <a:xfrm>
            <a:off x="8516982" y="1417320"/>
            <a:ext cx="1566236" cy="676656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Review &amp;
authorization</a:t>
            </a:r>
          </a:p>
        </p:txBody>
      </p:sp>
      <p:sp>
        <p:nvSpPr>
          <p:cNvPr id="10" name="Chevron 9"/>
          <p:cNvSpPr/>
          <p:nvPr/>
        </p:nvSpPr>
        <p:spPr>
          <a:xfrm>
            <a:off x="10138083" y="1417320"/>
            <a:ext cx="1566236" cy="676656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Report /
communication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87168"/>
            <a:ext cx="1234440" cy="329184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CONTROL LANE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331720"/>
            <a:ext cx="3017520" cy="960120"/>
          </a:xfrm>
          <a:prstGeom prst="roundRect">
            <a:avLst/>
          </a:prstGeom>
          <a:solidFill>
            <a:srgbClr val="F4F8FB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Pre-examination controls</a:t>
            </a:r>
          </a:p>
          <a:p>
            <a:pPr algn="ctr"/>
            <a:r>
              <a:rPr sz="950" b="0">
                <a:solidFill>
                  <a:srgbClr val="262626"/>
                </a:solidFill>
                <a:latin typeface="Calibri"/>
              </a:rPr>
              <a:t>Request completeness • ID • collection instructions • specimen integrity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2331720"/>
            <a:ext cx="3017520" cy="960120"/>
          </a:xfrm>
          <a:prstGeom prst="roundRect">
            <a:avLst/>
          </a:prstGeom>
          <a:solidFill>
            <a:srgbClr val="F4F8FB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Examination controls</a:t>
            </a:r>
          </a:p>
          <a:p>
            <a:pPr algn="ctr"/>
            <a:r>
              <a:rPr sz="950" b="0">
                <a:solidFill>
                  <a:srgbClr val="262626"/>
                </a:solidFill>
                <a:latin typeface="Calibri"/>
              </a:rPr>
              <a:t>Method verification • equipment • reagents • IQC/EQA • competence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2331720"/>
            <a:ext cx="3017520" cy="960120"/>
          </a:xfrm>
          <a:prstGeom prst="roundRect">
            <a:avLst/>
          </a:prstGeom>
          <a:solidFill>
            <a:srgbClr val="F4F8FB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Post-examination controls</a:t>
            </a:r>
          </a:p>
          <a:p>
            <a:pPr algn="ctr"/>
            <a:r>
              <a:rPr sz="950" b="0">
                <a:solidFill>
                  <a:srgbClr val="262626"/>
                </a:solidFill>
                <a:latin typeface="Calibri"/>
              </a:rPr>
              <a:t>Review • critical results • amended reports • retention / disposal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3675887"/>
            <a:ext cx="1417320" cy="329184"/>
          </a:xfrm>
          <a:prstGeom prst="round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INFORMATION LANE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57400" y="3538728"/>
            <a:ext cx="8686800" cy="658368"/>
          </a:xfrm>
          <a:prstGeom prst="roundRect">
            <a:avLst/>
          </a:prstGeom>
          <a:solidFill>
            <a:srgbClr val="F4F8FB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LIS / middleware / interfaces</a:t>
            </a:r>
          </a:p>
          <a:p>
            <a:pPr algn="ctr"/>
            <a:r>
              <a:rPr sz="950" b="0">
                <a:solidFill>
                  <a:srgbClr val="262626"/>
                </a:solidFill>
                <a:latin typeface="Calibri"/>
              </a:rPr>
              <a:t>Request → accession → instrument → review → report → audit trail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4709160"/>
            <a:ext cx="1554480" cy="329184"/>
          </a:xfrm>
          <a:prstGeom prst="round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RISK &amp; QUALITY LANE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40280" y="4553712"/>
            <a:ext cx="8458200" cy="658368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Risk, nonconforming work &amp; escalation</a:t>
            </a:r>
          </a:p>
          <a:p>
            <a:pPr algn="ctr"/>
            <a:r>
              <a:rPr sz="950" b="0">
                <a:solidFill>
                  <a:srgbClr val="262626"/>
                </a:solidFill>
                <a:latin typeface="Calibri"/>
              </a:rPr>
              <a:t>Detect deviation • contain • assess impact • communicate • investigate • improve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943600"/>
            <a:ext cx="1088136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80" b="0">
                <a:solidFill>
                  <a:srgbClr val="666666"/>
                </a:solidFill>
                <a:latin typeface="Calibri"/>
              </a:rPr>
              <a:t>Hand-offs between collection sites, referral laboratories, LIS interfaces and clinical users should be explicitly controlled.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1: Governance, scope and accountability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Governance establishes accountability, impartiality, confidentiality and the laboratory's controlled service scope.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389888"/>
            <a:ext cx="2159812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9" b="1">
                <a:solidFill>
                  <a:srgbClr val="FFFFFF"/>
                </a:solidFill>
                <a:latin typeface="Calibri"/>
              </a:rPr>
              <a:t>Define legal /
accountable entity</a:t>
            </a:r>
          </a:p>
        </p:txBody>
      </p:sp>
      <p:sp>
        <p:nvSpPr>
          <p:cNvPr id="5" name="Chevron 4"/>
          <p:cNvSpPr/>
          <p:nvPr/>
        </p:nvSpPr>
        <p:spPr>
          <a:xfrm>
            <a:off x="2717596" y="1389888"/>
            <a:ext cx="2159812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9" b="1">
                <a:solidFill>
                  <a:srgbClr val="FFFFFF"/>
                </a:solidFill>
                <a:latin typeface="Calibri"/>
              </a:rPr>
              <a:t>Define service scope
&amp; locations</a:t>
            </a:r>
          </a:p>
        </p:txBody>
      </p:sp>
      <p:sp>
        <p:nvSpPr>
          <p:cNvPr id="6" name="Chevron 5"/>
          <p:cNvSpPr/>
          <p:nvPr/>
        </p:nvSpPr>
        <p:spPr>
          <a:xfrm>
            <a:off x="4932273" y="1389888"/>
            <a:ext cx="2159812" cy="658368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9" b="1">
                <a:solidFill>
                  <a:srgbClr val="FFFFFF"/>
                </a:solidFill>
                <a:latin typeface="Calibri"/>
              </a:rPr>
              <a:t>Assign leadership
&amp; authorities</a:t>
            </a:r>
          </a:p>
        </p:txBody>
      </p:sp>
      <p:sp>
        <p:nvSpPr>
          <p:cNvPr id="7" name="Chevron 6"/>
          <p:cNvSpPr/>
          <p:nvPr/>
        </p:nvSpPr>
        <p:spPr>
          <a:xfrm>
            <a:off x="7146950" y="1389888"/>
            <a:ext cx="2159812" cy="658368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9" b="1">
                <a:solidFill>
                  <a:srgbClr val="FFFFFF"/>
                </a:solidFill>
                <a:latin typeface="Calibri"/>
              </a:rPr>
              <a:t>Control impartiality
&amp; confidentiality</a:t>
            </a:r>
          </a:p>
        </p:txBody>
      </p:sp>
      <p:sp>
        <p:nvSpPr>
          <p:cNvPr id="8" name="Chevron 7"/>
          <p:cNvSpPr/>
          <p:nvPr/>
        </p:nvSpPr>
        <p:spPr>
          <a:xfrm>
            <a:off x="9361627" y="1389888"/>
            <a:ext cx="2159812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9" b="1">
                <a:solidFill>
                  <a:srgbClr val="FFFFFF"/>
                </a:solidFill>
                <a:latin typeface="Calibri"/>
              </a:rPr>
              <a:t>Set policies,
objectives &amp; governance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2423160"/>
          <a:ext cx="105613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7818120"/>
              </a:tblGrid>
              <a:tr h="419100"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262626"/>
                          </a:solidFill>
                          <a:latin typeface="Calibri"/>
                        </a:rPr>
                        <a:t>Governance element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262626"/>
                          </a:solidFill>
                          <a:latin typeface="Calibri"/>
                        </a:rPr>
                        <a:t>Typical output / evidence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Laboratory scope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Disciplines, locations, examinations, POCT and relevant interfaces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Leadership &amp; accountability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Laboratory Director responsibilities, deputies, role / authorization matrix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Impartiality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Conflict review, declarations and escalation process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Confidentiality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Access, disclosure, privacy and information-protection controls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Policy &amp; objectives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Quality policy, measurable objectives and indicator ownership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22960" y="5212080"/>
            <a:ext cx="4754880" cy="86868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Decision points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Does the service scope match actual activities?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Are delegated authorities current and traceable?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Are conflicts or confidentiality risks escalated?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97880" y="5212080"/>
            <a:ext cx="5257800" cy="86868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Core records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Scope statement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Organization / responsibility matrix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Governance and policy approvals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2: Personnel, competence and authorization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Personnel controls link qualifications, training, demonstrated competence and defined authorization.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371600"/>
            <a:ext cx="1790700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30" b="1">
                <a:solidFill>
                  <a:srgbClr val="FFFFFF"/>
                </a:solidFill>
                <a:latin typeface="Calibri"/>
              </a:rPr>
              <a:t>Define role &amp;
competence needs</a:t>
            </a:r>
          </a:p>
        </p:txBody>
      </p:sp>
      <p:sp>
        <p:nvSpPr>
          <p:cNvPr id="5" name="Chevron 4"/>
          <p:cNvSpPr/>
          <p:nvPr/>
        </p:nvSpPr>
        <p:spPr>
          <a:xfrm>
            <a:off x="2348484" y="1371600"/>
            <a:ext cx="1790700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30" b="1">
                <a:solidFill>
                  <a:srgbClr val="FFFFFF"/>
                </a:solidFill>
                <a:latin typeface="Calibri"/>
              </a:rPr>
              <a:t>Verify qualifications
&amp; experience</a:t>
            </a:r>
          </a:p>
        </p:txBody>
      </p:sp>
      <p:sp>
        <p:nvSpPr>
          <p:cNvPr id="6" name="Chevron 5"/>
          <p:cNvSpPr/>
          <p:nvPr/>
        </p:nvSpPr>
        <p:spPr>
          <a:xfrm>
            <a:off x="4194047" y="1371600"/>
            <a:ext cx="1790700" cy="658368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30" b="1">
                <a:solidFill>
                  <a:srgbClr val="FFFFFF"/>
                </a:solidFill>
                <a:latin typeface="Calibri"/>
              </a:rPr>
              <a:t>Train /
supervise</a:t>
            </a:r>
          </a:p>
        </p:txBody>
      </p:sp>
      <p:sp>
        <p:nvSpPr>
          <p:cNvPr id="7" name="Chevron 6"/>
          <p:cNvSpPr/>
          <p:nvPr/>
        </p:nvSpPr>
        <p:spPr>
          <a:xfrm>
            <a:off x="6039612" y="1371600"/>
            <a:ext cx="1790700" cy="658368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30" b="1">
                <a:solidFill>
                  <a:srgbClr val="FFFFFF"/>
                </a:solidFill>
                <a:latin typeface="Calibri"/>
              </a:rPr>
              <a:t>Evaluate
competence</a:t>
            </a:r>
          </a:p>
        </p:txBody>
      </p:sp>
      <p:sp>
        <p:nvSpPr>
          <p:cNvPr id="8" name="Chevron 7"/>
          <p:cNvSpPr/>
          <p:nvPr/>
        </p:nvSpPr>
        <p:spPr>
          <a:xfrm>
            <a:off x="7885176" y="1371600"/>
            <a:ext cx="1790700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30" b="1">
                <a:solidFill>
                  <a:srgbClr val="FFFFFF"/>
                </a:solidFill>
                <a:latin typeface="Calibri"/>
              </a:rPr>
              <a:t>Authorize tasks /
result release</a:t>
            </a:r>
          </a:p>
        </p:txBody>
      </p:sp>
      <p:sp>
        <p:nvSpPr>
          <p:cNvPr id="9" name="Chevron 8"/>
          <p:cNvSpPr/>
          <p:nvPr/>
        </p:nvSpPr>
        <p:spPr>
          <a:xfrm>
            <a:off x="9730740" y="1371600"/>
            <a:ext cx="1790700" cy="658368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30" b="1">
                <a:solidFill>
                  <a:srgbClr val="FFFFFF"/>
                </a:solidFill>
                <a:latin typeface="Calibri"/>
              </a:rPr>
              <a:t>Reassess &amp;
maintain competence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5212080" cy="242316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Evidence methods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Direct observation of work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Review of worksheets, records and QC interpretation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Unknown samples / case exercises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Problem-solving and critical-result scenarios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Result review and authorization evidence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423160"/>
            <a:ext cx="5257800" cy="242316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Controls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No independent work before authorization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Restrictions are visible and enforced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Competence intervals reflect role and risk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Retraining / supervised practice follows gaps</a:t>
            </a:r>
          </a:p>
          <a:p>
            <a:pPr>
              <a:spcAft>
                <a:spcPts val="200"/>
              </a:spcAft>
              <a:defRPr sz="1050">
                <a:solidFill>
                  <a:srgbClr val="262626"/>
                </a:solidFill>
                <a:latin typeface="Calibri"/>
              </a:defRPr>
            </a:pPr>
            <a:r>
              <a:t>POCT operator competence is controlled where applicable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5230368"/>
            <a:ext cx="1554480" cy="38404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QUALIFICATION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377440" y="5422392"/>
            <a:ext cx="1600199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977639" y="5230368"/>
            <a:ext cx="1554480" cy="384048"/>
          </a:xfrm>
          <a:prstGeom prst="round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COMPETENCE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532120" y="5422392"/>
            <a:ext cx="16002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132320" y="5230368"/>
            <a:ext cx="1645920" cy="384048"/>
          </a:xfrm>
          <a:prstGeom prst="round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AUTHORIZATION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778240" y="5422392"/>
            <a:ext cx="6858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464040" y="5230368"/>
            <a:ext cx="1645920" cy="384048"/>
          </a:xfrm>
          <a:prstGeom prst="round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REASSESSMENT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3: Facilities, equipment, reagents and external providers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Resource controls ensure the laboratory has suitable infrastructure and reliable technical inputs.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2606040" cy="201168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Facilities &amp; environment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Suitable workflow and segregation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Environmental limits monitored where relevant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Safe, secure and maintained work areas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37560" y="1417320"/>
            <a:ext cx="2651760" cy="201168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Equipment lifecycle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Selection and acceptance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Identification and status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Maintenance, repair and decommissioning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Calibration / verification / traceability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417320"/>
            <a:ext cx="2606040" cy="201168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Reagents &amp; consumables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Acceptance and lot control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Storage and expiry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Inventory continuity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New-lot / relevant verification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69680" y="1417320"/>
            <a:ext cx="2606040" cy="201168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External providers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Referral laboratories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Calibration / maintenance services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Critical suppliers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Performance evaluation and agreements</a:t>
            </a:r>
          </a:p>
        </p:txBody>
      </p:sp>
      <p:sp>
        <p:nvSpPr>
          <p:cNvPr id="8" name="Chevron 7"/>
          <p:cNvSpPr/>
          <p:nvPr/>
        </p:nvSpPr>
        <p:spPr>
          <a:xfrm>
            <a:off x="685800" y="3931920"/>
            <a:ext cx="2114092" cy="621792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DEFINE NEED</a:t>
            </a:r>
          </a:p>
        </p:txBody>
      </p:sp>
      <p:sp>
        <p:nvSpPr>
          <p:cNvPr id="9" name="Chevron 8"/>
          <p:cNvSpPr/>
          <p:nvPr/>
        </p:nvSpPr>
        <p:spPr>
          <a:xfrm>
            <a:off x="2854756" y="3931920"/>
            <a:ext cx="2114092" cy="621792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SELECT / APPROVE</a:t>
            </a:r>
          </a:p>
        </p:txBody>
      </p:sp>
      <p:sp>
        <p:nvSpPr>
          <p:cNvPr id="10" name="Chevron 9"/>
          <p:cNvSpPr/>
          <p:nvPr/>
        </p:nvSpPr>
        <p:spPr>
          <a:xfrm>
            <a:off x="5023713" y="3931920"/>
            <a:ext cx="2114092" cy="621792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ACCEPT / VERIFY</a:t>
            </a:r>
          </a:p>
        </p:txBody>
      </p:sp>
      <p:sp>
        <p:nvSpPr>
          <p:cNvPr id="11" name="Chevron 10"/>
          <p:cNvSpPr/>
          <p:nvPr/>
        </p:nvSpPr>
        <p:spPr>
          <a:xfrm>
            <a:off x="7192670" y="3931920"/>
            <a:ext cx="2114092" cy="621792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USE / MONITOR</a:t>
            </a:r>
          </a:p>
        </p:txBody>
      </p:sp>
      <p:sp>
        <p:nvSpPr>
          <p:cNvPr id="12" name="Chevron 11"/>
          <p:cNvSpPr/>
          <p:nvPr/>
        </p:nvSpPr>
        <p:spPr>
          <a:xfrm>
            <a:off x="9361627" y="3931920"/>
            <a:ext cx="2114092" cy="621792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MAINTAIN / REVIEW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731520" y="4846320"/>
          <a:ext cx="1042416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7680960"/>
              </a:tblGrid>
              <a:tr h="237744">
                <a:tc>
                  <a:txBody>
                    <a:bodyPr/>
                    <a:lstStyle/>
                    <a:p>
                      <a:r>
                        <a:rPr sz="890" b="1">
                          <a:solidFill>
                            <a:srgbClr val="262626"/>
                          </a:solidFill>
                          <a:latin typeface="Calibri"/>
                        </a:rPr>
                        <a:t>Trigger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90" b="1">
                          <a:solidFill>
                            <a:srgbClr val="262626"/>
                          </a:solidFill>
                          <a:latin typeface="Calibri"/>
                        </a:rPr>
                        <a:t>Required management response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r>
                        <a:rPr sz="840">
                          <a:solidFill>
                            <a:srgbClr val="262626"/>
                          </a:solidFill>
                          <a:latin typeface="Calibri"/>
                        </a:rPr>
                        <a:t>Equipment failure / out-of-tolerance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>
                          <a:solidFill>
                            <a:srgbClr val="262626"/>
                          </a:solidFill>
                          <a:latin typeface="Calibri"/>
                        </a:rPr>
                        <a:t>Control equipment; assess previous results and patient impact as needed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r>
                        <a:rPr sz="840">
                          <a:solidFill>
                            <a:srgbClr val="262626"/>
                          </a:solidFill>
                          <a:latin typeface="Calibri"/>
                        </a:rPr>
                        <a:t>Reagent / consumable issue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>
                          <a:solidFill>
                            <a:srgbClr val="262626"/>
                          </a:solidFill>
                          <a:latin typeface="Calibri"/>
                        </a:rPr>
                        <a:t>Quarantine or restrict use; evaluate lot / examination impact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r>
                        <a:rPr sz="840">
                          <a:solidFill>
                            <a:srgbClr val="262626"/>
                          </a:solidFill>
                          <a:latin typeface="Calibri"/>
                        </a:rPr>
                        <a:t>Environmental excursion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>
                          <a:solidFill>
                            <a:srgbClr val="262626"/>
                          </a:solidFill>
                          <a:latin typeface="Calibri"/>
                        </a:rPr>
                        <a:t>Assess examination validity, contain affected work and document decision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r>
                        <a:rPr sz="840">
                          <a:solidFill>
                            <a:srgbClr val="262626"/>
                          </a:solidFill>
                          <a:latin typeface="Calibri"/>
                        </a:rPr>
                        <a:t>External-provider failure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40">
                          <a:solidFill>
                            <a:srgbClr val="262626"/>
                          </a:solidFill>
                          <a:latin typeface="Calibri"/>
                        </a:rPr>
                        <a:t>Apply contingency, assess impact and re-evaluate provider approval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4: Pre-examination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Pre-examination controls protect specimen identity, integrity and suitability before testing begins.</a:t>
            </a:r>
          </a:p>
        </p:txBody>
      </p:sp>
      <p:sp>
        <p:nvSpPr>
          <p:cNvPr id="4" name="Chevron 3"/>
          <p:cNvSpPr/>
          <p:nvPr/>
        </p:nvSpPr>
        <p:spPr>
          <a:xfrm>
            <a:off x="411480" y="1353312"/>
            <a:ext cx="1566236" cy="676656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Information &amp;
request</a:t>
            </a:r>
          </a:p>
        </p:txBody>
      </p:sp>
      <p:sp>
        <p:nvSpPr>
          <p:cNvPr id="5" name="Chevron 4"/>
          <p:cNvSpPr/>
          <p:nvPr/>
        </p:nvSpPr>
        <p:spPr>
          <a:xfrm>
            <a:off x="2032580" y="1353312"/>
            <a:ext cx="1566236" cy="676656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Patient prep &amp;
identification</a:t>
            </a:r>
          </a:p>
        </p:txBody>
      </p:sp>
      <p:sp>
        <p:nvSpPr>
          <p:cNvPr id="6" name="Chevron 5"/>
          <p:cNvSpPr/>
          <p:nvPr/>
        </p:nvSpPr>
        <p:spPr>
          <a:xfrm>
            <a:off x="3653681" y="1353312"/>
            <a:ext cx="1566236" cy="676656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Collection</a:t>
            </a:r>
          </a:p>
        </p:txBody>
      </p:sp>
      <p:sp>
        <p:nvSpPr>
          <p:cNvPr id="7" name="Chevron 6"/>
          <p:cNvSpPr/>
          <p:nvPr/>
        </p:nvSpPr>
        <p:spPr>
          <a:xfrm>
            <a:off x="5274781" y="1353312"/>
            <a:ext cx="1566236" cy="676656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Transport</a:t>
            </a:r>
          </a:p>
        </p:txBody>
      </p:sp>
      <p:sp>
        <p:nvSpPr>
          <p:cNvPr id="8" name="Chevron 7"/>
          <p:cNvSpPr/>
          <p:nvPr/>
        </p:nvSpPr>
        <p:spPr>
          <a:xfrm>
            <a:off x="6895882" y="1353312"/>
            <a:ext cx="1566236" cy="676656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Receipt /
accession</a:t>
            </a:r>
          </a:p>
        </p:txBody>
      </p:sp>
      <p:sp>
        <p:nvSpPr>
          <p:cNvPr id="9" name="Chevron 8"/>
          <p:cNvSpPr/>
          <p:nvPr/>
        </p:nvSpPr>
        <p:spPr>
          <a:xfrm>
            <a:off x="8516982" y="1353312"/>
            <a:ext cx="1566236" cy="676656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Acceptance /
rejection</a:t>
            </a:r>
          </a:p>
        </p:txBody>
      </p:sp>
      <p:sp>
        <p:nvSpPr>
          <p:cNvPr id="10" name="Chevron 9"/>
          <p:cNvSpPr/>
          <p:nvPr/>
        </p:nvSpPr>
        <p:spPr>
          <a:xfrm>
            <a:off x="10138083" y="1353312"/>
            <a:ext cx="1566236" cy="676656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Preparation /
storage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48640" y="2377440"/>
          <a:ext cx="107899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6217920"/>
                <a:gridCol w="2743200"/>
              </a:tblGrid>
              <a:tr h="359228">
                <a:tc>
                  <a:txBody>
                    <a:bodyPr/>
                    <a:lstStyle/>
                    <a:p>
                      <a:r>
                        <a:rPr sz="869" b="1">
                          <a:solidFill>
                            <a:srgbClr val="262626"/>
                          </a:solidFill>
                          <a:latin typeface="Calibri"/>
                        </a:rPr>
                        <a:t>Control point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 b="1">
                          <a:solidFill>
                            <a:srgbClr val="262626"/>
                          </a:solidFill>
                          <a:latin typeface="Calibri"/>
                        </a:rPr>
                        <a:t>Key controls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 b="1">
                          <a:solidFill>
                            <a:srgbClr val="262626"/>
                          </a:solidFill>
                          <a:latin typeface="Calibri"/>
                        </a:rPr>
                        <a:t>Evidence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359228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Request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Patient, requester, examination and clinical information completeness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Request / order record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9228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Identification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Positive patient and specimen identification; label traceability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Collection record / specimen label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359228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Collection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Current instructions, collector competence, container and timing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Collection SOP / training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9228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Transport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Time, temperature, packaging, traceability and exceptions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Courier / temperature logs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359228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Receipt / acceptance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Condition, identity, volume and acceptance/rejection criteria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Receipt / rejection log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9232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Preparation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Aliquoting, centrifugation, storage and stability controls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Processing / storage records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731520" y="5212080"/>
            <a:ext cx="4937760" cy="868680"/>
          </a:xfrm>
          <a:prstGeom prst="roundRect">
            <a:avLst/>
          </a:prstGeom>
          <a:solidFill>
            <a:srgbClr val="FFF2CC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ED7D31"/>
                </a:solidFill>
                <a:latin typeface="Cambria"/>
              </a:rPr>
              <a:t>Escalation examples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Unidentified / mislabeled specimen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Unacceptable transport condition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Authorized exception to rejection criteria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Delayed specimen affecting stability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0" y="5212080"/>
            <a:ext cx="5212080" cy="868680"/>
          </a:xfrm>
          <a:prstGeom prst="roundRect">
            <a:avLst/>
          </a:prstGeom>
          <a:solidFill>
            <a:srgbClr val="E2F0D9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70AD47"/>
                </a:solidFill>
                <a:latin typeface="Cambria"/>
              </a:rPr>
              <a:t>Process objective</a:t>
            </a:r>
          </a:p>
          <a:p>
            <a:pPr>
              <a:spcAft>
                <a:spcPts val="200"/>
              </a:spcAft>
              <a:defRPr sz="960">
                <a:solidFill>
                  <a:srgbClr val="262626"/>
                </a:solidFill>
                <a:latin typeface="Calibri"/>
              </a:defRPr>
            </a:pPr>
            <a:r>
              <a:t>Deliver the correct, suitable specimen to the correct examination process with complete traceability.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5: Examination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Examination controls demonstrate that methods, equipment, reagents and quality-control systems are fit for intended use.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353312"/>
            <a:ext cx="1790700" cy="676656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Select method</a:t>
            </a:r>
          </a:p>
        </p:txBody>
      </p:sp>
      <p:sp>
        <p:nvSpPr>
          <p:cNvPr id="5" name="Chevron 4"/>
          <p:cNvSpPr/>
          <p:nvPr/>
        </p:nvSpPr>
        <p:spPr>
          <a:xfrm>
            <a:off x="2348484" y="1353312"/>
            <a:ext cx="1790700" cy="676656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Verify /
validate</a:t>
            </a:r>
          </a:p>
        </p:txBody>
      </p:sp>
      <p:sp>
        <p:nvSpPr>
          <p:cNvPr id="6" name="Chevron 5"/>
          <p:cNvSpPr/>
          <p:nvPr/>
        </p:nvSpPr>
        <p:spPr>
          <a:xfrm>
            <a:off x="4194047" y="1353312"/>
            <a:ext cx="1790700" cy="676656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Prepare equipment,
reagents &amp; QC</a:t>
            </a:r>
          </a:p>
        </p:txBody>
      </p:sp>
      <p:sp>
        <p:nvSpPr>
          <p:cNvPr id="7" name="Chevron 6"/>
          <p:cNvSpPr/>
          <p:nvPr/>
        </p:nvSpPr>
        <p:spPr>
          <a:xfrm>
            <a:off x="6039612" y="1353312"/>
            <a:ext cx="1790700" cy="676656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Perform
examination</a:t>
            </a:r>
          </a:p>
        </p:txBody>
      </p:sp>
      <p:sp>
        <p:nvSpPr>
          <p:cNvPr id="8" name="Chevron 7"/>
          <p:cNvSpPr/>
          <p:nvPr/>
        </p:nvSpPr>
        <p:spPr>
          <a:xfrm>
            <a:off x="7885176" y="1353312"/>
            <a:ext cx="1790700" cy="676656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Evaluate IQC /
quality evidence</a:t>
            </a:r>
          </a:p>
        </p:txBody>
      </p:sp>
      <p:sp>
        <p:nvSpPr>
          <p:cNvPr id="9" name="Chevron 8"/>
          <p:cNvSpPr/>
          <p:nvPr/>
        </p:nvSpPr>
        <p:spPr>
          <a:xfrm>
            <a:off x="9730740" y="1353312"/>
            <a:ext cx="1790700" cy="676656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Hold / release
technical result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68880"/>
            <a:ext cx="5257800" cy="214884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Method assurance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Intended use and performance requirements defined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Verification / validation before routine use and after significant change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Measurement uncertainty considered where relevant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Reference intervals / decision limits established or verified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80" y="2468880"/>
            <a:ext cx="5257800" cy="214884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Ongoing analytical assurance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IQC with defined acceptance and escalation rules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EQA / proficiency testing and investigation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Comparability across instruments, methods or sites where needed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Traceable calibration / reference systems where applicable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5074920"/>
            <a:ext cx="1645920" cy="402336"/>
          </a:xfrm>
          <a:prstGeom prst="round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QC ACCEPTABLE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560320" y="5276088"/>
            <a:ext cx="2194560" cy="0"/>
          </a:xfrm>
          <a:prstGeom prst="line">
            <a:avLst/>
          </a:prstGeom>
          <a:ln w="27940">
            <a:solidFill>
              <a:srgbClr val="70AD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754880" y="5074920"/>
            <a:ext cx="2560320" cy="402336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CONTINUE / RELEASE FOR REVIEW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18120" y="5074920"/>
            <a:ext cx="1463040" cy="40233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QC FAILURE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281160" y="5276088"/>
            <a:ext cx="1051560" cy="0"/>
          </a:xfrm>
          <a:prstGeom prst="line">
            <a:avLst/>
          </a:prstGeom>
          <a:ln w="2794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0058400" y="5074920"/>
            <a:ext cx="1554480" cy="402336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HOLD &amp; INVESTIGATE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6: Post-examination and reporting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Post-examination controls convert technical results into authorized, clear and timely clinical information.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371600"/>
            <a:ext cx="1790700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0" b="1">
                <a:solidFill>
                  <a:srgbClr val="FFFFFF"/>
                </a:solidFill>
                <a:latin typeface="Calibri"/>
              </a:rPr>
              <a:t>Technical review</a:t>
            </a:r>
          </a:p>
        </p:txBody>
      </p:sp>
      <p:sp>
        <p:nvSpPr>
          <p:cNvPr id="5" name="Chevron 4"/>
          <p:cNvSpPr/>
          <p:nvPr/>
        </p:nvSpPr>
        <p:spPr>
          <a:xfrm>
            <a:off x="2348484" y="1371600"/>
            <a:ext cx="1790700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0" b="1">
                <a:solidFill>
                  <a:srgbClr val="FFFFFF"/>
                </a:solidFill>
                <a:latin typeface="Calibri"/>
              </a:rPr>
              <a:t>Authorize</a:t>
            </a:r>
          </a:p>
        </p:txBody>
      </p:sp>
      <p:sp>
        <p:nvSpPr>
          <p:cNvPr id="6" name="Chevron 5"/>
          <p:cNvSpPr/>
          <p:nvPr/>
        </p:nvSpPr>
        <p:spPr>
          <a:xfrm>
            <a:off x="4194047" y="1371600"/>
            <a:ext cx="1790700" cy="658368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0" b="1">
                <a:solidFill>
                  <a:srgbClr val="FFFFFF"/>
                </a:solidFill>
                <a:latin typeface="Calibri"/>
              </a:rPr>
              <a:t>Report</a:t>
            </a:r>
          </a:p>
        </p:txBody>
      </p:sp>
      <p:sp>
        <p:nvSpPr>
          <p:cNvPr id="7" name="Chevron 6"/>
          <p:cNvSpPr/>
          <p:nvPr/>
        </p:nvSpPr>
        <p:spPr>
          <a:xfrm>
            <a:off x="6039612" y="1371600"/>
            <a:ext cx="1790700" cy="658368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0" b="1">
                <a:solidFill>
                  <a:srgbClr val="FFFFFF"/>
                </a:solidFill>
                <a:latin typeface="Calibri"/>
              </a:rPr>
              <a:t>Communicate critical /
urgent results</a:t>
            </a:r>
          </a:p>
        </p:txBody>
      </p:sp>
      <p:sp>
        <p:nvSpPr>
          <p:cNvPr id="8" name="Chevron 7"/>
          <p:cNvSpPr/>
          <p:nvPr/>
        </p:nvSpPr>
        <p:spPr>
          <a:xfrm>
            <a:off x="7885176" y="1371600"/>
            <a:ext cx="1790700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0" b="1">
                <a:solidFill>
                  <a:srgbClr val="FFFFFF"/>
                </a:solidFill>
                <a:latin typeface="Calibri"/>
              </a:rPr>
              <a:t>Amend / correct
when needed</a:t>
            </a:r>
          </a:p>
        </p:txBody>
      </p:sp>
      <p:sp>
        <p:nvSpPr>
          <p:cNvPr id="9" name="Chevron 8"/>
          <p:cNvSpPr/>
          <p:nvPr/>
        </p:nvSpPr>
        <p:spPr>
          <a:xfrm>
            <a:off x="9730740" y="1371600"/>
            <a:ext cx="1790700" cy="658368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0" b="1">
                <a:solidFill>
                  <a:srgbClr val="FFFFFF"/>
                </a:solidFill>
                <a:latin typeface="Calibri"/>
              </a:rPr>
              <a:t>Retain /
dispose specimen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40080" y="2423160"/>
          <a:ext cx="106070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8412480"/>
              </a:tblGrid>
              <a:tr h="391885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262626"/>
                          </a:solidFill>
                          <a:latin typeface="Calibri"/>
                        </a:rPr>
                        <a:t>Process step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262626"/>
                          </a:solidFill>
                          <a:latin typeface="Calibri"/>
                        </a:rPr>
                        <a:t>Control focus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Technical review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Plausibility, flags, QC status, comparability, previous results and review criteria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Authorization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Only authorized competent personnel release results within defined scope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Report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Correct patient/examination identity, units, intervals/limits, comments and traceability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Critical result communication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Defined criteria, recipient, time target, verification/read-back and documentation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Amended reports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Reason, original result traceability, authorization and communication of change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189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Sample retention / disposal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Defined retention period, storage conditions, retrieval and safe disposal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914400" y="5394960"/>
            <a:ext cx="10287000" cy="640080"/>
          </a:xfrm>
          <a:prstGeom prst="roundRect">
            <a:avLst/>
          </a:prstGeom>
          <a:solidFill>
            <a:srgbClr val="E2F0D9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70AD47"/>
                </a:solidFill>
                <a:latin typeface="Cambria"/>
              </a:rPr>
              <a:t>Process objective</a:t>
            </a:r>
          </a:p>
          <a:p>
            <a:pPr>
              <a:spcAft>
                <a:spcPts val="200"/>
              </a:spcAft>
              <a:defRPr sz="960">
                <a:solidFill>
                  <a:srgbClr val="262626"/>
                </a:solidFill>
                <a:latin typeface="Calibri"/>
              </a:defRPr>
            </a:pPr>
            <a:r>
              <a:t>Deliver an authorized result to the intended user in a form that supports safe clinical action and preserves full traceability.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7: Laboratory information management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Information management protects integrity, confidentiality, availability and traceability across the result lifecycle.</a:t>
            </a:r>
          </a:p>
        </p:txBody>
      </p:sp>
      <p:sp>
        <p:nvSpPr>
          <p:cNvPr id="4" name="Chevron 3"/>
          <p:cNvSpPr/>
          <p:nvPr/>
        </p:nvSpPr>
        <p:spPr>
          <a:xfrm>
            <a:off x="548640" y="1371600"/>
            <a:ext cx="1783080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Request / order</a:t>
            </a:r>
          </a:p>
        </p:txBody>
      </p:sp>
      <p:sp>
        <p:nvSpPr>
          <p:cNvPr id="5" name="Chevron 4"/>
          <p:cNvSpPr/>
          <p:nvPr/>
        </p:nvSpPr>
        <p:spPr>
          <a:xfrm>
            <a:off x="2386584" y="1371600"/>
            <a:ext cx="1783080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Accession</a:t>
            </a:r>
          </a:p>
        </p:txBody>
      </p:sp>
      <p:sp>
        <p:nvSpPr>
          <p:cNvPr id="6" name="Chevron 5"/>
          <p:cNvSpPr/>
          <p:nvPr/>
        </p:nvSpPr>
        <p:spPr>
          <a:xfrm>
            <a:off x="4224527" y="1371600"/>
            <a:ext cx="1783080" cy="658368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Analyzer /
manual entry</a:t>
            </a:r>
          </a:p>
        </p:txBody>
      </p:sp>
      <p:sp>
        <p:nvSpPr>
          <p:cNvPr id="7" name="Chevron 6"/>
          <p:cNvSpPr/>
          <p:nvPr/>
        </p:nvSpPr>
        <p:spPr>
          <a:xfrm>
            <a:off x="6062471" y="1371600"/>
            <a:ext cx="1783080" cy="658368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Review / authorize</a:t>
            </a:r>
          </a:p>
        </p:txBody>
      </p:sp>
      <p:sp>
        <p:nvSpPr>
          <p:cNvPr id="8" name="Chevron 7"/>
          <p:cNvSpPr/>
          <p:nvPr/>
        </p:nvSpPr>
        <p:spPr>
          <a:xfrm>
            <a:off x="7900415" y="1371600"/>
            <a:ext cx="1783080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Transmit report</a:t>
            </a:r>
          </a:p>
        </p:txBody>
      </p:sp>
      <p:sp>
        <p:nvSpPr>
          <p:cNvPr id="9" name="Chevron 8"/>
          <p:cNvSpPr/>
          <p:nvPr/>
        </p:nvSpPr>
        <p:spPr>
          <a:xfrm>
            <a:off x="9738359" y="1371600"/>
            <a:ext cx="1783080" cy="658368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Archive /
retrieve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468880"/>
            <a:ext cx="5074920" cy="251460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System controls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Role-based access and user lifecycle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Validated / verified functionality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Analyzer and EHR/EMR interface testing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Audit trails for relevant changes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Backup, recovery and downtime procedures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Cyber / information-security coordination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0" y="2468880"/>
            <a:ext cx="5074920" cy="251460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Data-quality controls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Patient/specimen identity retained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Units, intervals, flags and calculations verified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Manual transcription minimized / checked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Corrected results remain traceable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Downtime records reconciled after restoration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Confidentiality maintained during communication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5349240"/>
            <a:ext cx="1645920" cy="384048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CHANGE REQUEST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468880" y="5541264"/>
            <a:ext cx="118872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657600" y="5349240"/>
            <a:ext cx="1554480" cy="384048"/>
          </a:xfrm>
          <a:prstGeom prst="round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TEST / VERIFY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212080" y="5541264"/>
            <a:ext cx="118872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400800" y="5349240"/>
            <a:ext cx="1417320" cy="384048"/>
          </a:xfrm>
          <a:prstGeom prst="round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AUTHORIZE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818120" y="5541264"/>
            <a:ext cx="11430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961120" y="5349240"/>
            <a:ext cx="1965960" cy="384048"/>
          </a:xfrm>
          <a:prstGeom prst="round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DEPLOY &amp; MONITOR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8: Risk management and nonconforming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Risk management is proactive; nonconforming-work control provides the reactive containment and learning loop.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71600"/>
            <a:ext cx="1417320" cy="347472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PROACTIVE RISK</a:t>
            </a:r>
          </a:p>
        </p:txBody>
      </p:sp>
      <p:sp>
        <p:nvSpPr>
          <p:cNvPr id="5" name="Chevron 4"/>
          <p:cNvSpPr/>
          <p:nvPr/>
        </p:nvSpPr>
        <p:spPr>
          <a:xfrm>
            <a:off x="2148840" y="1298448"/>
            <a:ext cx="1794052" cy="621792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Identify hazard /
process risk</a:t>
            </a:r>
          </a:p>
        </p:txBody>
      </p:sp>
      <p:sp>
        <p:nvSpPr>
          <p:cNvPr id="6" name="Chevron 5"/>
          <p:cNvSpPr/>
          <p:nvPr/>
        </p:nvSpPr>
        <p:spPr>
          <a:xfrm>
            <a:off x="3997756" y="1298448"/>
            <a:ext cx="1794052" cy="621792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Estimate &amp;
evaluate</a:t>
            </a:r>
          </a:p>
        </p:txBody>
      </p:sp>
      <p:sp>
        <p:nvSpPr>
          <p:cNvPr id="7" name="Chevron 6"/>
          <p:cNvSpPr/>
          <p:nvPr/>
        </p:nvSpPr>
        <p:spPr>
          <a:xfrm>
            <a:off x="5846673" y="1298448"/>
            <a:ext cx="1794052" cy="621792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Select controls</a:t>
            </a:r>
          </a:p>
        </p:txBody>
      </p:sp>
      <p:sp>
        <p:nvSpPr>
          <p:cNvPr id="8" name="Chevron 7"/>
          <p:cNvSpPr/>
          <p:nvPr/>
        </p:nvSpPr>
        <p:spPr>
          <a:xfrm>
            <a:off x="7695590" y="1298448"/>
            <a:ext cx="1794052" cy="621792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Implement</a:t>
            </a:r>
          </a:p>
        </p:txBody>
      </p:sp>
      <p:sp>
        <p:nvSpPr>
          <p:cNvPr id="9" name="Chevron 8"/>
          <p:cNvSpPr/>
          <p:nvPr/>
        </p:nvSpPr>
        <p:spPr>
          <a:xfrm>
            <a:off x="9544507" y="1298448"/>
            <a:ext cx="1794052" cy="621792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19" b="1">
                <a:solidFill>
                  <a:srgbClr val="FFFFFF"/>
                </a:solidFill>
                <a:latin typeface="Calibri"/>
              </a:rPr>
              <a:t>Monitor residual
risk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2560320"/>
            <a:ext cx="1645920" cy="347472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REACTIVE CONTROL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8840" y="2487168"/>
            <a:ext cx="1485900" cy="621792"/>
          </a:xfrm>
          <a:prstGeom prst="chevron">
            <a:avLst/>
          </a:prstGeom>
          <a:solidFill>
            <a:srgbClr val="C000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80" b="1">
                <a:solidFill>
                  <a:srgbClr val="FFFFFF"/>
                </a:solidFill>
                <a:latin typeface="Calibri"/>
              </a:rPr>
              <a:t>Detect deviation</a:t>
            </a:r>
          </a:p>
        </p:txBody>
      </p:sp>
      <p:sp>
        <p:nvSpPr>
          <p:cNvPr id="12" name="Chevron 11"/>
          <p:cNvSpPr/>
          <p:nvPr/>
        </p:nvSpPr>
        <p:spPr>
          <a:xfrm>
            <a:off x="3689604" y="2487168"/>
            <a:ext cx="1485900" cy="621792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80" b="1">
                <a:solidFill>
                  <a:srgbClr val="FFFFFF"/>
                </a:solidFill>
                <a:latin typeface="Calibri"/>
              </a:rPr>
              <a:t>Contain / stop</a:t>
            </a:r>
          </a:p>
        </p:txBody>
      </p:sp>
      <p:sp>
        <p:nvSpPr>
          <p:cNvPr id="13" name="Chevron 12"/>
          <p:cNvSpPr/>
          <p:nvPr/>
        </p:nvSpPr>
        <p:spPr>
          <a:xfrm>
            <a:off x="5230368" y="2487168"/>
            <a:ext cx="1485900" cy="621792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80" b="1">
                <a:solidFill>
                  <a:srgbClr val="FFFFFF"/>
                </a:solidFill>
                <a:latin typeface="Calibri"/>
              </a:rPr>
              <a:t>Assess patient /
result impact</a:t>
            </a:r>
          </a:p>
        </p:txBody>
      </p:sp>
      <p:sp>
        <p:nvSpPr>
          <p:cNvPr id="14" name="Chevron 13"/>
          <p:cNvSpPr/>
          <p:nvPr/>
        </p:nvSpPr>
        <p:spPr>
          <a:xfrm>
            <a:off x="6771131" y="2487168"/>
            <a:ext cx="1485900" cy="621792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80" b="1">
                <a:solidFill>
                  <a:srgbClr val="FFFFFF"/>
                </a:solidFill>
                <a:latin typeface="Calibri"/>
              </a:rPr>
              <a:t>Correct &amp;
communicate</a:t>
            </a:r>
          </a:p>
        </p:txBody>
      </p:sp>
      <p:sp>
        <p:nvSpPr>
          <p:cNvPr id="15" name="Chevron 14"/>
          <p:cNvSpPr/>
          <p:nvPr/>
        </p:nvSpPr>
        <p:spPr>
          <a:xfrm>
            <a:off x="8311896" y="2487168"/>
            <a:ext cx="1485900" cy="621792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80" b="1">
                <a:solidFill>
                  <a:srgbClr val="FFFFFF"/>
                </a:solidFill>
                <a:latin typeface="Calibri"/>
              </a:rPr>
              <a:t>Investigate cause</a:t>
            </a:r>
          </a:p>
        </p:txBody>
      </p:sp>
      <p:sp>
        <p:nvSpPr>
          <p:cNvPr id="16" name="Chevron 15"/>
          <p:cNvSpPr/>
          <p:nvPr/>
        </p:nvSpPr>
        <p:spPr>
          <a:xfrm>
            <a:off x="9852660" y="2487168"/>
            <a:ext cx="1485900" cy="621792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80" b="1">
                <a:solidFill>
                  <a:srgbClr val="FFFFFF"/>
                </a:solidFill>
                <a:latin typeface="Calibri"/>
              </a:rPr>
              <a:t>Corrective action /
verify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703320"/>
            <a:ext cx="5074920" cy="1645920"/>
          </a:xfrm>
          <a:prstGeom prst="roundRect">
            <a:avLst/>
          </a:prstGeom>
          <a:solidFill>
            <a:srgbClr val="FCE4D6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C00000"/>
                </a:solidFill>
                <a:latin typeface="Cambria"/>
              </a:rPr>
              <a:t>Examples of triggers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Specimen identification or integrity event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QC / EQA failure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Equipment or calibration failure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LIS / interface issue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Critical-result communication failure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Complaint, audit or trend signal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35040" y="3703320"/>
            <a:ext cx="5074920" cy="164592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Required decisions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Can work continue safely?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Are results already released affected?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Who must be informed?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Is broader containment required?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What evidence proves corrective action is effective?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943600"/>
            <a:ext cx="1088136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80" b="0">
                <a:solidFill>
                  <a:srgbClr val="666666"/>
                </a:solidFill>
                <a:latin typeface="Calibri"/>
              </a:rPr>
              <a:t>High-risk issues should be escalated through laboratory governance without waiting for routine review cycles.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9: Quality indicators, monitoring and evaluation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Performance monitoring turns routine data into evidence for control, prioritization and improvement.</a:t>
            </a:r>
          </a:p>
        </p:txBody>
      </p:sp>
      <p:sp>
        <p:nvSpPr>
          <p:cNvPr id="4" name="Chevron 3"/>
          <p:cNvSpPr/>
          <p:nvPr/>
        </p:nvSpPr>
        <p:spPr>
          <a:xfrm>
            <a:off x="594360" y="1371600"/>
            <a:ext cx="2141524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0" b="1">
                <a:solidFill>
                  <a:srgbClr val="FFFFFF"/>
                </a:solidFill>
                <a:latin typeface="Calibri"/>
              </a:rPr>
              <a:t>Define indicator</a:t>
            </a:r>
          </a:p>
        </p:txBody>
      </p:sp>
      <p:sp>
        <p:nvSpPr>
          <p:cNvPr id="5" name="Chevron 4"/>
          <p:cNvSpPr/>
          <p:nvPr/>
        </p:nvSpPr>
        <p:spPr>
          <a:xfrm>
            <a:off x="2790748" y="1371600"/>
            <a:ext cx="2141524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0" b="1">
                <a:solidFill>
                  <a:srgbClr val="FFFFFF"/>
                </a:solidFill>
                <a:latin typeface="Calibri"/>
              </a:rPr>
              <a:t>Collect reliable data</a:t>
            </a:r>
          </a:p>
        </p:txBody>
      </p:sp>
      <p:sp>
        <p:nvSpPr>
          <p:cNvPr id="6" name="Chevron 5"/>
          <p:cNvSpPr/>
          <p:nvPr/>
        </p:nvSpPr>
        <p:spPr>
          <a:xfrm>
            <a:off x="4987137" y="1371600"/>
            <a:ext cx="2141524" cy="658368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0" b="1">
                <a:solidFill>
                  <a:srgbClr val="FFFFFF"/>
                </a:solidFill>
                <a:latin typeface="Calibri"/>
              </a:rPr>
              <a:t>Analyze trend /
variation</a:t>
            </a:r>
          </a:p>
        </p:txBody>
      </p:sp>
      <p:sp>
        <p:nvSpPr>
          <p:cNvPr id="7" name="Chevron 6"/>
          <p:cNvSpPr/>
          <p:nvPr/>
        </p:nvSpPr>
        <p:spPr>
          <a:xfrm>
            <a:off x="7183526" y="1371600"/>
            <a:ext cx="2141524" cy="658368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0" b="1">
                <a:solidFill>
                  <a:srgbClr val="FFFFFF"/>
                </a:solidFill>
                <a:latin typeface="Calibri"/>
              </a:rPr>
              <a:t>Compare target /
trigger</a:t>
            </a:r>
          </a:p>
        </p:txBody>
      </p:sp>
      <p:sp>
        <p:nvSpPr>
          <p:cNvPr id="8" name="Chevron 7"/>
          <p:cNvSpPr/>
          <p:nvPr/>
        </p:nvSpPr>
        <p:spPr>
          <a:xfrm>
            <a:off x="9379915" y="1371600"/>
            <a:ext cx="2141524" cy="658368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60" b="1">
                <a:solidFill>
                  <a:srgbClr val="FFFFFF"/>
                </a:solidFill>
                <a:latin typeface="Calibri"/>
              </a:rPr>
              <a:t>Act &amp; follow up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2423160"/>
          <a:ext cx="1056132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7818120"/>
              </a:tblGrid>
              <a:tr h="373380">
                <a:tc>
                  <a:txBody>
                    <a:bodyPr/>
                    <a:lstStyle/>
                    <a:p>
                      <a:r>
                        <a:rPr sz="919" b="1">
                          <a:solidFill>
                            <a:srgbClr val="262626"/>
                          </a:solidFill>
                          <a:latin typeface="Calibri"/>
                        </a:rPr>
                        <a:t>Indicator family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19" b="1">
                          <a:solidFill>
                            <a:srgbClr val="262626"/>
                          </a:solidFill>
                          <a:latin typeface="Calibri"/>
                        </a:rPr>
                        <a:t>Illustrative measures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Pre-examination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Specimen rejection, recollection, transport excursions, identification errors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Examination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IQC exceptions, EQA performance, repeat rate, instrument downtime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Post-examination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Turnaround time, critical-result communication, amended reports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Management system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Complaints, audit findings, CAPA closure, document / competency overdue status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Service resilience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Downtime, staffing constraints, referral performance, backlog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68680" y="4937760"/>
            <a:ext cx="4846320" cy="91440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Use indicators to ask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Is the process stable?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Is performance improving or deteriorating?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Is a patient/result risk increasing?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Is a control or corrective action effective?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0" y="4937760"/>
            <a:ext cx="4937760" cy="914400"/>
          </a:xfrm>
          <a:prstGeom prst="roundRect">
            <a:avLst/>
          </a:prstGeom>
          <a:solidFill>
            <a:srgbClr val="E2F0D9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70AD47"/>
                </a:solidFill>
                <a:latin typeface="Cambria"/>
              </a:rPr>
              <a:t>Outputs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Dashboard / trend review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Escalation or action trigger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Management-review input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Improvement evidence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10: Internal audit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Internal audit provides structured assurance that laboratory controls are implemented, effective and responsive to risk.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371600"/>
            <a:ext cx="1790700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Plan programme</a:t>
            </a:r>
          </a:p>
        </p:txBody>
      </p:sp>
      <p:sp>
        <p:nvSpPr>
          <p:cNvPr id="5" name="Chevron 4"/>
          <p:cNvSpPr/>
          <p:nvPr/>
        </p:nvSpPr>
        <p:spPr>
          <a:xfrm>
            <a:off x="2348484" y="1371600"/>
            <a:ext cx="1790700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Prepare scope /
criteria</a:t>
            </a:r>
          </a:p>
        </p:txBody>
      </p:sp>
      <p:sp>
        <p:nvSpPr>
          <p:cNvPr id="6" name="Chevron 5"/>
          <p:cNvSpPr/>
          <p:nvPr/>
        </p:nvSpPr>
        <p:spPr>
          <a:xfrm>
            <a:off x="4194047" y="1371600"/>
            <a:ext cx="1790700" cy="658368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Audit processes /
evidence</a:t>
            </a:r>
          </a:p>
        </p:txBody>
      </p:sp>
      <p:sp>
        <p:nvSpPr>
          <p:cNvPr id="7" name="Chevron 6"/>
          <p:cNvSpPr/>
          <p:nvPr/>
        </p:nvSpPr>
        <p:spPr>
          <a:xfrm>
            <a:off x="6039612" y="1371600"/>
            <a:ext cx="1790700" cy="658368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Report findings</a:t>
            </a:r>
          </a:p>
        </p:txBody>
      </p:sp>
      <p:sp>
        <p:nvSpPr>
          <p:cNvPr id="8" name="Chevron 7"/>
          <p:cNvSpPr/>
          <p:nvPr/>
        </p:nvSpPr>
        <p:spPr>
          <a:xfrm>
            <a:off x="7885176" y="1371600"/>
            <a:ext cx="1790700" cy="658368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Corrective action</a:t>
            </a:r>
          </a:p>
        </p:txBody>
      </p:sp>
      <p:sp>
        <p:nvSpPr>
          <p:cNvPr id="9" name="Chevron 8"/>
          <p:cNvSpPr/>
          <p:nvPr/>
        </p:nvSpPr>
        <p:spPr>
          <a:xfrm>
            <a:off x="9730740" y="1371600"/>
            <a:ext cx="1790700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Follow-up /
verify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468880"/>
            <a:ext cx="5120640" cy="224028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Risk-based planning inputs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Patient / result risk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Process importance and complexity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Previous audit and external assessment results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Significant technical / organizational changes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Performance trends and recurring nonconformities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468880"/>
            <a:ext cx="5074920" cy="224028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Evidence approach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Interviews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Observation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Document and record review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Specimen / result trace-through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Representative sampling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22960" y="4983480"/>
          <a:ext cx="10149840" cy="96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8321040"/>
              </a:tblGrid>
              <a:tr h="192024">
                <a:tc>
                  <a:txBody>
                    <a:bodyPr/>
                    <a:lstStyle/>
                    <a:p>
                      <a:r>
                        <a:rPr sz="869" b="1">
                          <a:solidFill>
                            <a:srgbClr val="262626"/>
                          </a:solidFill>
                          <a:latin typeface="Calibri"/>
                        </a:rPr>
                        <a:t>Finding quality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 b="1">
                          <a:solidFill>
                            <a:srgbClr val="262626"/>
                          </a:solidFill>
                          <a:latin typeface="Calibri"/>
                        </a:rPr>
                        <a:t>Expectation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192024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Criterion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Clear requirement or approved internal control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92024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Evidence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Specific, objective and traceable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192024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Gap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How evidence fails to meet criterion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92024"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Follow-up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19">
                          <a:solidFill>
                            <a:srgbClr val="262626"/>
                          </a:solidFill>
                          <a:latin typeface="Calibri"/>
                        </a:rPr>
                        <a:t>Owner, due date, closure and effectiveness evidence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11: Management review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Management review converts performance evidence into strategic decisions, resources and accountable actions.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371600"/>
            <a:ext cx="1790700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Prepare inputs</a:t>
            </a:r>
          </a:p>
        </p:txBody>
      </p:sp>
      <p:sp>
        <p:nvSpPr>
          <p:cNvPr id="5" name="Chevron 4"/>
          <p:cNvSpPr/>
          <p:nvPr/>
        </p:nvSpPr>
        <p:spPr>
          <a:xfrm>
            <a:off x="2348484" y="1371600"/>
            <a:ext cx="1790700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Review trends /
changes / risks</a:t>
            </a:r>
          </a:p>
        </p:txBody>
      </p:sp>
      <p:sp>
        <p:nvSpPr>
          <p:cNvPr id="6" name="Chevron 5"/>
          <p:cNvSpPr/>
          <p:nvPr/>
        </p:nvSpPr>
        <p:spPr>
          <a:xfrm>
            <a:off x="4194047" y="1371600"/>
            <a:ext cx="1790700" cy="658368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Evaluate system /
service performance</a:t>
            </a:r>
          </a:p>
        </p:txBody>
      </p:sp>
      <p:sp>
        <p:nvSpPr>
          <p:cNvPr id="7" name="Chevron 6"/>
          <p:cNvSpPr/>
          <p:nvPr/>
        </p:nvSpPr>
        <p:spPr>
          <a:xfrm>
            <a:off x="6039612" y="1371600"/>
            <a:ext cx="1790700" cy="658368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Make decisions</a:t>
            </a:r>
          </a:p>
        </p:txBody>
      </p:sp>
      <p:sp>
        <p:nvSpPr>
          <p:cNvPr id="8" name="Chevron 7"/>
          <p:cNvSpPr/>
          <p:nvPr/>
        </p:nvSpPr>
        <p:spPr>
          <a:xfrm>
            <a:off x="7885176" y="1371600"/>
            <a:ext cx="1790700" cy="658368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Assign actions</a:t>
            </a:r>
          </a:p>
        </p:txBody>
      </p:sp>
      <p:sp>
        <p:nvSpPr>
          <p:cNvPr id="9" name="Chevron 8"/>
          <p:cNvSpPr/>
          <p:nvPr/>
        </p:nvSpPr>
        <p:spPr>
          <a:xfrm>
            <a:off x="9730740" y="1371600"/>
            <a:ext cx="1790700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Track closure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85800" y="2423160"/>
          <a:ext cx="10561320" cy="233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640"/>
                <a:gridCol w="5440680"/>
              </a:tblGrid>
              <a:tr h="388620">
                <a:tc>
                  <a:txBody>
                    <a:bodyPr/>
                    <a:lstStyle/>
                    <a:p>
                      <a:r>
                        <a:rPr sz="919" b="1">
                          <a:solidFill>
                            <a:srgbClr val="262626"/>
                          </a:solidFill>
                          <a:latin typeface="Calibri"/>
                        </a:rPr>
                        <a:t>Key inputs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19" b="1">
                          <a:solidFill>
                            <a:srgbClr val="262626"/>
                          </a:solidFill>
                          <a:latin typeface="Calibri"/>
                        </a:rPr>
                        <a:t>Typical decisions / outputs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Prior actions, policy, objectives and indicators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Continue, revise or reprioritize objectives / controls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Audits, assessments, complaints, nonconformities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System changes, escalation or corrective-action priorities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IQC/EQA, technical performance and service trends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Technical, method, competence or process decisions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Resources, staffing, equipment, facilities and LIS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Resource investment, recruitment, training or contingency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Risks, opportunities and major changes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69">
                          <a:solidFill>
                            <a:srgbClr val="262626"/>
                          </a:solidFill>
                          <a:latin typeface="Calibri"/>
                        </a:rPr>
                        <a:t>Risk-treatment decisions and improvement priorities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868680" y="5074920"/>
            <a:ext cx="4663440" cy="86868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Effective review evidence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Decision-ready data pack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Explicit conclusions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Named owners and due dates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Follow-up / effectiveness evidence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52160" y="5074920"/>
            <a:ext cx="5074920" cy="868680"/>
          </a:xfrm>
          <a:prstGeom prst="roundRect">
            <a:avLst/>
          </a:prstGeom>
          <a:solidFill>
            <a:srgbClr val="FFF2CC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ED7D31"/>
                </a:solidFill>
                <a:latin typeface="Cambria"/>
              </a:rPr>
              <a:t>Escalate immediately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Patient-safety or result-integrity issues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Critical resource / continuity risks</a:t>
            </a:r>
          </a:p>
          <a:p>
            <a:pPr>
              <a:spcAft>
                <a:spcPts val="200"/>
              </a:spcAft>
              <a:defRPr sz="919">
                <a:solidFill>
                  <a:srgbClr val="262626"/>
                </a:solidFill>
                <a:latin typeface="Calibri"/>
              </a:defRPr>
            </a:pPr>
            <a:r>
              <a:t>Repeat or ineffective corrective actions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Process map 12: Corrective action and continual improvement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The improvement loop removes causes of nonconformity and converts performance insight into measurable service improvement.</a:t>
            </a:r>
          </a:p>
        </p:txBody>
      </p:sp>
      <p:sp>
        <p:nvSpPr>
          <p:cNvPr id="4" name="Chevron 3"/>
          <p:cNvSpPr/>
          <p:nvPr/>
        </p:nvSpPr>
        <p:spPr>
          <a:xfrm>
            <a:off x="411480" y="1371600"/>
            <a:ext cx="1566236" cy="658368"/>
          </a:xfrm>
          <a:prstGeom prst="chevron">
            <a:avLst/>
          </a:prstGeom>
          <a:solidFill>
            <a:srgbClr val="C000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60" b="1">
                <a:solidFill>
                  <a:srgbClr val="FFFFFF"/>
                </a:solidFill>
                <a:latin typeface="Calibri"/>
              </a:rPr>
              <a:t>Identify issue /
opportunity</a:t>
            </a:r>
          </a:p>
        </p:txBody>
      </p:sp>
      <p:sp>
        <p:nvSpPr>
          <p:cNvPr id="5" name="Chevron 4"/>
          <p:cNvSpPr/>
          <p:nvPr/>
        </p:nvSpPr>
        <p:spPr>
          <a:xfrm>
            <a:off x="2032580" y="1371600"/>
            <a:ext cx="1566236" cy="658368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60" b="1">
                <a:solidFill>
                  <a:srgbClr val="FFFFFF"/>
                </a:solidFill>
                <a:latin typeface="Calibri"/>
              </a:rPr>
              <a:t>Contain / correct</a:t>
            </a:r>
          </a:p>
        </p:txBody>
      </p:sp>
      <p:sp>
        <p:nvSpPr>
          <p:cNvPr id="6" name="Chevron 5"/>
          <p:cNvSpPr/>
          <p:nvPr/>
        </p:nvSpPr>
        <p:spPr>
          <a:xfrm>
            <a:off x="3653681" y="1371600"/>
            <a:ext cx="1566236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60" b="1">
                <a:solidFill>
                  <a:srgbClr val="FFFFFF"/>
                </a:solidFill>
                <a:latin typeface="Calibri"/>
              </a:rPr>
              <a:t>Analyze cause</a:t>
            </a:r>
          </a:p>
        </p:txBody>
      </p:sp>
      <p:sp>
        <p:nvSpPr>
          <p:cNvPr id="7" name="Chevron 6"/>
          <p:cNvSpPr/>
          <p:nvPr/>
        </p:nvSpPr>
        <p:spPr>
          <a:xfrm>
            <a:off x="5274781" y="1371600"/>
            <a:ext cx="1566236" cy="658368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60" b="1">
                <a:solidFill>
                  <a:srgbClr val="FFFFFF"/>
                </a:solidFill>
                <a:latin typeface="Calibri"/>
              </a:rPr>
              <a:t>Plan action</a:t>
            </a:r>
          </a:p>
        </p:txBody>
      </p:sp>
      <p:sp>
        <p:nvSpPr>
          <p:cNvPr id="8" name="Chevron 7"/>
          <p:cNvSpPr/>
          <p:nvPr/>
        </p:nvSpPr>
        <p:spPr>
          <a:xfrm>
            <a:off x="6895882" y="1371600"/>
            <a:ext cx="1566236" cy="658368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60" b="1">
                <a:solidFill>
                  <a:srgbClr val="FFFFFF"/>
                </a:solidFill>
                <a:latin typeface="Calibri"/>
              </a:rPr>
              <a:t>Implement</a:t>
            </a:r>
          </a:p>
        </p:txBody>
      </p:sp>
      <p:sp>
        <p:nvSpPr>
          <p:cNvPr id="9" name="Chevron 8"/>
          <p:cNvSpPr/>
          <p:nvPr/>
        </p:nvSpPr>
        <p:spPr>
          <a:xfrm>
            <a:off x="8516982" y="1371600"/>
            <a:ext cx="1566236" cy="658368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60" b="1">
                <a:solidFill>
                  <a:srgbClr val="FFFFFF"/>
                </a:solidFill>
                <a:latin typeface="Calibri"/>
              </a:rPr>
              <a:t>Verify effectiveness</a:t>
            </a:r>
          </a:p>
        </p:txBody>
      </p:sp>
      <p:sp>
        <p:nvSpPr>
          <p:cNvPr id="10" name="Chevron 9"/>
          <p:cNvSpPr/>
          <p:nvPr/>
        </p:nvSpPr>
        <p:spPr>
          <a:xfrm>
            <a:off x="10138083" y="1371600"/>
            <a:ext cx="1566236" cy="658368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60" b="1">
                <a:solidFill>
                  <a:srgbClr val="FFFFFF"/>
                </a:solidFill>
                <a:latin typeface="Calibri"/>
              </a:rPr>
              <a:t>Standardize /
learn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514600"/>
            <a:ext cx="5120640" cy="2011680"/>
          </a:xfrm>
          <a:prstGeom prst="roundRect">
            <a:avLst/>
          </a:prstGeom>
          <a:solidFill>
            <a:srgbClr val="FCE4D6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C00000"/>
                </a:solidFill>
                <a:latin typeface="Cambria"/>
              </a:rPr>
              <a:t>Corrective-action discipline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Separate immediate correction from action on the cause.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Assess patient/result impact before administrative closure.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Use evidence proportionate to risk and recurrence.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Reopen or escalate ineffective actions.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0760" y="2514600"/>
            <a:ext cx="5074920" cy="2011680"/>
          </a:xfrm>
          <a:prstGeom prst="roundRect">
            <a:avLst/>
          </a:prstGeom>
          <a:solidFill>
            <a:srgbClr val="E2F0D9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70AD47"/>
                </a:solidFill>
                <a:latin typeface="Cambria"/>
              </a:rPr>
              <a:t>Continual improvement sources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Quality indicator trends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Audit / assessment insight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Complaints and user feedback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Risk review</a:t>
            </a:r>
          </a:p>
          <a:p>
            <a:pPr>
              <a:spcAft>
                <a:spcPts val="200"/>
              </a:spcAft>
              <a:defRPr sz="940">
                <a:solidFill>
                  <a:srgbClr val="262626"/>
                </a:solidFill>
                <a:latin typeface="Calibri"/>
              </a:defRPr>
            </a:pPr>
            <a:r>
              <a:t>Technical innovation and workflow improvement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868680" y="4892040"/>
          <a:ext cx="10104120" cy="105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8092440"/>
              </a:tblGrid>
              <a:tr h="210312"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262626"/>
                          </a:solidFill>
                          <a:latin typeface="Calibri"/>
                        </a:rPr>
                        <a:t>Closure test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80" b="1">
                          <a:solidFill>
                            <a:srgbClr val="262626"/>
                          </a:solidFill>
                          <a:latin typeface="Calibri"/>
                        </a:rPr>
                        <a:t>Question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r>
                        <a:rPr sz="830">
                          <a:solidFill>
                            <a:srgbClr val="262626"/>
                          </a:solidFill>
                          <a:latin typeface="Calibri"/>
                        </a:rPr>
                        <a:t>Completion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0">
                          <a:solidFill>
                            <a:srgbClr val="262626"/>
                          </a:solidFill>
                          <a:latin typeface="Calibri"/>
                        </a:rPr>
                        <a:t>Was the planned action actually implemented?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r>
                        <a:rPr sz="830">
                          <a:solidFill>
                            <a:srgbClr val="262626"/>
                          </a:solidFill>
                          <a:latin typeface="Calibri"/>
                        </a:rPr>
                        <a:t>Evidence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0">
                          <a:solidFill>
                            <a:srgbClr val="262626"/>
                          </a:solidFill>
                          <a:latin typeface="Calibri"/>
                        </a:rPr>
                        <a:t>Can another reviewer verify what changed?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r>
                        <a:rPr sz="830">
                          <a:solidFill>
                            <a:srgbClr val="262626"/>
                          </a:solidFill>
                          <a:latin typeface="Calibri"/>
                        </a:rPr>
                        <a:t>Effectiveness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0">
                          <a:solidFill>
                            <a:srgbClr val="262626"/>
                          </a:solidFill>
                          <a:latin typeface="Calibri"/>
                        </a:rPr>
                        <a:t>Did the issue / risk reduce as intended?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r>
                        <a:rPr sz="830">
                          <a:solidFill>
                            <a:srgbClr val="262626"/>
                          </a:solidFill>
                          <a:latin typeface="Calibri"/>
                        </a:rPr>
                        <a:t>Sustainability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30">
                          <a:solidFill>
                            <a:srgbClr val="262626"/>
                          </a:solidFill>
                          <a:latin typeface="Calibri"/>
                        </a:rPr>
                        <a:t>Has the improved control been embedded into routine work?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Integrated Laboratory Process Interaction Map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The LQMS connects service delivery, supporting resources and assurance loops around one objective: reliable laboratory information for patient care.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280160"/>
            <a:ext cx="1600200" cy="329184"/>
          </a:xfrm>
          <a:prstGeom prst="roundRect">
            <a:avLst/>
          </a:prstGeom>
          <a:solidFill>
            <a:srgbClr val="1F4E79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PRIMARY SERVICE FLOW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737360"/>
            <a:ext cx="123444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Request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48840" y="1737360"/>
            <a:ext cx="123444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Collect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94760" y="1737360"/>
            <a:ext cx="123444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Receive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40680" y="1737360"/>
            <a:ext cx="123444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Examine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86600" y="1737360"/>
            <a:ext cx="123444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Review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32520" y="1737360"/>
            <a:ext cx="123444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Report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241280" y="1737360"/>
            <a:ext cx="1234440" cy="530352"/>
          </a:xfrm>
          <a:prstGeom prst="roundRect">
            <a:avLst/>
          </a:prstGeom>
          <a:solidFill>
            <a:srgbClr val="FFFFFF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Clinical use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37360" y="2002536"/>
            <a:ext cx="411480" cy="0"/>
          </a:xfrm>
          <a:prstGeom prst="line">
            <a:avLst/>
          </a:prstGeom>
          <a:ln w="2286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383280" y="2002536"/>
            <a:ext cx="411480" cy="0"/>
          </a:xfrm>
          <a:prstGeom prst="line">
            <a:avLst/>
          </a:prstGeom>
          <a:ln w="2286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5029200" y="2002536"/>
            <a:ext cx="411480" cy="0"/>
          </a:xfrm>
          <a:prstGeom prst="line">
            <a:avLst/>
          </a:prstGeom>
          <a:ln w="2286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675120" y="2002536"/>
            <a:ext cx="411480" cy="0"/>
          </a:xfrm>
          <a:prstGeom prst="line">
            <a:avLst/>
          </a:prstGeom>
          <a:ln w="2286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321040" y="2002536"/>
            <a:ext cx="411480" cy="0"/>
          </a:xfrm>
          <a:prstGeom prst="line">
            <a:avLst/>
          </a:prstGeom>
          <a:ln w="2286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966960" y="2002536"/>
            <a:ext cx="274320" cy="0"/>
          </a:xfrm>
          <a:prstGeom prst="line">
            <a:avLst/>
          </a:prstGeom>
          <a:ln w="2286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411480" y="2697480"/>
            <a:ext cx="1737360" cy="329184"/>
          </a:xfrm>
          <a:prstGeom prst="round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SUPPORT &amp; RESOURCE FLOW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" y="3127248"/>
            <a:ext cx="1828800" cy="621792"/>
          </a:xfrm>
          <a:prstGeom prst="roundRect">
            <a:avLst/>
          </a:prstGeom>
          <a:solidFill>
            <a:srgbClr val="F4F8FB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Personnel &amp; competence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926080" y="3127248"/>
            <a:ext cx="1828800" cy="621792"/>
          </a:xfrm>
          <a:prstGeom prst="roundRect">
            <a:avLst/>
          </a:prstGeom>
          <a:solidFill>
            <a:srgbClr val="F4F8FB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Facilities / equipment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257800" y="3127248"/>
            <a:ext cx="1828800" cy="621792"/>
          </a:xfrm>
          <a:prstGeom prst="roundRect">
            <a:avLst/>
          </a:prstGeom>
          <a:solidFill>
            <a:srgbClr val="F4F8FB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Reagents / providers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89520" y="3127248"/>
            <a:ext cx="1828800" cy="621792"/>
          </a:xfrm>
          <a:prstGeom prst="roundRect">
            <a:avLst/>
          </a:prstGeom>
          <a:solidFill>
            <a:srgbClr val="F4F8FB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Information systems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921240" y="3127248"/>
            <a:ext cx="1828800" cy="621792"/>
          </a:xfrm>
          <a:prstGeom prst="roundRect">
            <a:avLst/>
          </a:prstGeom>
          <a:solidFill>
            <a:srgbClr val="F4F8FB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Documents / records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1480" y="4069080"/>
            <a:ext cx="2011680" cy="329184"/>
          </a:xfrm>
          <a:prstGeom prst="roundRect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ASSURANCE &amp; IMPROVEMENT FLOW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498848"/>
            <a:ext cx="1828800" cy="621792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Risk management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743200" y="4498848"/>
            <a:ext cx="1828800" cy="621792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Quality indicators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846320" y="4498848"/>
            <a:ext cx="1828800" cy="621792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Internal audit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949440" y="4498848"/>
            <a:ext cx="1828800" cy="621792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Management review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52560" y="4498848"/>
            <a:ext cx="1828800" cy="621792"/>
          </a:xfrm>
          <a:prstGeom prst="roundRect">
            <a:avLst/>
          </a:prstGeom>
          <a:solidFill>
            <a:srgbClr val="FFF2CC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1F4E79"/>
                </a:solidFill>
                <a:latin typeface="Cambria"/>
              </a:rPr>
              <a:t>CAPA &amp; improvement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468880" y="4809744"/>
            <a:ext cx="274320" cy="0"/>
          </a:xfrm>
          <a:prstGeom prst="line">
            <a:avLst/>
          </a:prstGeom>
          <a:ln w="2286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4572000" y="4809744"/>
            <a:ext cx="274320" cy="0"/>
          </a:xfrm>
          <a:prstGeom prst="line">
            <a:avLst/>
          </a:prstGeom>
          <a:ln w="2286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6675120" y="4809744"/>
            <a:ext cx="274320" cy="0"/>
          </a:xfrm>
          <a:prstGeom prst="line">
            <a:avLst/>
          </a:prstGeom>
          <a:ln w="2286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8778240" y="4809744"/>
            <a:ext cx="274320" cy="0"/>
          </a:xfrm>
          <a:prstGeom prst="line">
            <a:avLst/>
          </a:prstGeom>
          <a:ln w="22860"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1188720" y="2286000"/>
            <a:ext cx="0" cy="841248"/>
          </a:xfrm>
          <a:prstGeom prst="line">
            <a:avLst/>
          </a:prstGeom>
          <a:ln w="15240">
            <a:solidFill>
              <a:srgbClr val="5B9BD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3657600" y="2286000"/>
            <a:ext cx="0" cy="841248"/>
          </a:xfrm>
          <a:prstGeom prst="line">
            <a:avLst/>
          </a:prstGeom>
          <a:ln w="15240">
            <a:solidFill>
              <a:srgbClr val="5B9BD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6126480" y="2286000"/>
            <a:ext cx="0" cy="841248"/>
          </a:xfrm>
          <a:prstGeom prst="line">
            <a:avLst/>
          </a:prstGeom>
          <a:ln w="15240">
            <a:solidFill>
              <a:srgbClr val="5B9BD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8549640" y="2286000"/>
            <a:ext cx="0" cy="841248"/>
          </a:xfrm>
          <a:prstGeom prst="line">
            <a:avLst/>
          </a:prstGeom>
          <a:ln w="15240">
            <a:solidFill>
              <a:srgbClr val="5B9BD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10607040" y="2286000"/>
            <a:ext cx="0" cy="841248"/>
          </a:xfrm>
          <a:prstGeom prst="line">
            <a:avLst/>
          </a:prstGeom>
          <a:ln w="15240">
            <a:solidFill>
              <a:srgbClr val="5B9BD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1554480" y="3749039"/>
            <a:ext cx="0" cy="749809"/>
          </a:xfrm>
          <a:prstGeom prst="line">
            <a:avLst/>
          </a:prstGeom>
          <a:ln w="15240">
            <a:solidFill>
              <a:srgbClr val="ED7D3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3657600" y="3749039"/>
            <a:ext cx="0" cy="749809"/>
          </a:xfrm>
          <a:prstGeom prst="line">
            <a:avLst/>
          </a:prstGeom>
          <a:ln w="15240">
            <a:solidFill>
              <a:srgbClr val="ED7D3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5760720" y="3749039"/>
            <a:ext cx="0" cy="749809"/>
          </a:xfrm>
          <a:prstGeom prst="line">
            <a:avLst/>
          </a:prstGeom>
          <a:ln w="15240">
            <a:solidFill>
              <a:srgbClr val="ED7D3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7863840" y="3749039"/>
            <a:ext cx="0" cy="749809"/>
          </a:xfrm>
          <a:prstGeom prst="line">
            <a:avLst/>
          </a:prstGeom>
          <a:ln w="15240">
            <a:solidFill>
              <a:srgbClr val="ED7D3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9966960" y="3749039"/>
            <a:ext cx="0" cy="749809"/>
          </a:xfrm>
          <a:prstGeom prst="line">
            <a:avLst/>
          </a:prstGeom>
          <a:ln w="15240">
            <a:solidFill>
              <a:srgbClr val="ED7D3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1371600" y="5532120"/>
            <a:ext cx="9509760" cy="548640"/>
          </a:xfrm>
          <a:prstGeom prst="roundRect">
            <a:avLst/>
          </a:prstGeom>
          <a:solidFill>
            <a:srgbClr val="E2F0D9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70AD47"/>
                </a:solidFill>
                <a:latin typeface="Cambria"/>
              </a:rPr>
              <a:t>System outcome</a:t>
            </a:r>
          </a:p>
          <a:p>
            <a:pPr>
              <a:spcAft>
                <a:spcPts val="200"/>
              </a:spcAft>
              <a:defRPr sz="980">
                <a:solidFill>
                  <a:srgbClr val="262626"/>
                </a:solidFill>
                <a:latin typeface="Calibri"/>
              </a:defRPr>
            </a:pPr>
            <a:r>
              <a:t>Competent service • reliable results • protected patient information • managed risk • evidence-based improvement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8912" y="1828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1F4E79"/>
                </a:solidFill>
                <a:latin typeface="Cambria"/>
              </a:rPr>
              <a:t>References &amp; Sources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68680"/>
            <a:ext cx="11109960" cy="310896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262626"/>
                </a:solidFill>
                <a:latin typeface="Cambria"/>
              </a:rPr>
              <a:t>Official sources used to structure this ISO 15189 laboratory process map.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417320"/>
          <a:ext cx="10972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5669280"/>
                <a:gridCol w="3657600"/>
              </a:tblGrid>
              <a:tr h="54864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262626"/>
                          </a:solidFill>
                          <a:latin typeface="Calibri"/>
                        </a:rPr>
                        <a:t>Reference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262626"/>
                          </a:solidFill>
                          <a:latin typeface="Calibri"/>
                        </a:rPr>
                        <a:t>Title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262626"/>
                          </a:solidFill>
                          <a:latin typeface="Calibri"/>
                        </a:rPr>
                        <a:t>Official source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ISO 15189:2022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Medical laboratories — Requirements for quality and competence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https://www.iso.org/standard/76677.html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ISO 20658:2023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Requirements for the collection and transport of samples for medical laboratory examinations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https://www.iso.org/standard/80035.html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ISO 22367:2026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Medical laboratories — Application of risk management to medical laboratories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https://www.iso.org/standard/87738.html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ISO 19011:2026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Guidelines for auditing management systems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https://committee.iso.org/standard/19011</a:t>
                      </a:r>
                    </a:p>
                  </a:txBody>
                  <a:tcPr>
                    <a:solidFill>
                      <a:srgbClr val="F4F8FB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40080" y="4526280"/>
            <a:ext cx="10881360" cy="1325880"/>
          </a:xfrm>
          <a:prstGeom prst="roundRect">
            <a:avLst/>
          </a:prstGeom>
          <a:solidFill>
            <a:srgbClr val="F4F8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Use of sources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ISO 15189:2022 is the primary requirements basis for the LQMS architecture and technical process flow.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ISO 20658:2023 supports the collection and transport elements of the pre-examination process.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ISO 22367:2026 supports the risk-management process map.</a:t>
            </a:r>
          </a:p>
          <a:p>
            <a:pPr>
              <a:spcAft>
                <a:spcPts val="200"/>
              </a:spcAft>
              <a:defRPr sz="950">
                <a:solidFill>
                  <a:srgbClr val="262626"/>
                </a:solidFill>
                <a:latin typeface="Calibri"/>
              </a:defRPr>
            </a:pPr>
            <a:r>
              <a:t>ISO 19011:2026 supports the internal-audit workflow.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943600"/>
            <a:ext cx="106984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80" b="0">
                <a:solidFill>
                  <a:srgbClr val="666666"/>
                </a:solidFill>
                <a:latin typeface="Calibri"/>
              </a:rPr>
              <a:t>This presentation is a practical implementation aid and does not reproduce the full text of any ISO standard.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6428232"/>
            <a:ext cx="11548872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 b="0">
                <a:solidFill>
                  <a:srgbClr val="666666"/>
                </a:solidFill>
                <a:latin typeface="Calibri"/>
              </a:rPr>
              <a:t>ISO TOOLKITS DOCUMENT | www.iso-toolkits.org | info@iso-toolkits.org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Laboratory Process Map</dc:title>
  <dc:subject>ISO 15189:2022 Laboratory Quality Management System process map</dc:subject>
  <dc:creator>ISO Toolkits</dc:creator>
  <cp:keywords>ISO 15189, laboratory, LQMS, process map, medical laboratory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