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-680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professional_industrial_tech_scene_a_mod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19" y="274320"/>
            <a:ext cx="6267157" cy="5989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94360" y="822960"/>
            <a:ext cx="50292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F4E79"/>
                </a:solidFill>
                <a:latin typeface="Cambria"/>
              </a:rPr>
              <a:t>Energy Management
Process Map</a:t>
            </a:r>
          </a:p>
          <a:p>
            <a:r>
              <a:rPr sz="1500">
                <a:solidFill>
                  <a:srgbClr val="262626"/>
                </a:solidFill>
                <a:latin typeface="Calibri"/>
              </a:rPr>
              <a:t>ISO 50001 process architecture, workflow logic, roles and key outputs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1792" y="2377440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50">
                <a:solidFill>
                  <a:srgbClr val="262626"/>
                </a:solidFill>
                <a:latin typeface="Calibri"/>
              </a:rPr>
              <a:t>ISO 50001:2018 + Amendment 1:2024 | ISO 50004:2020 | ISO 50005:2021 | ISO 50006:2023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26080"/>
            <a:ext cx="2057400" cy="411480"/>
          </a:xfrm>
          <a:prstGeom prst="roundRect">
            <a:avLst/>
          </a:prstGeom>
          <a:solidFill>
            <a:srgbClr val="70AD47"/>
          </a:solidFill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PDCA-BASED SYSTEM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806440"/>
            <a:ext cx="5303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This deck is a practical process map. Organizations may adapt the sequence, level of detail and documentation structure to fit their EnMS scope and complexity.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Purpose, intended use and reading logic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This deck turns ISO 50001 into an operational process map rather than a clause-by-clause summary.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303520" cy="329184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What this process map is for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Show the end-to-end Energy Management System (EnMS) workflow from context to continual improvement.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Clarify how leadership, planning, support, operation, evaluation and improvement interact.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Help process owners see required inputs, activities, outputs, records and decision points.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Support implementation planning, awareness sessions, internal audits and management review preparation.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371600"/>
            <a:ext cx="5394960" cy="301752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How to read the deck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Slides 3–4 show the architecture and governance backbone.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Slides 5–16 expand each major process stream and its practical controls.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Slide 17 consolidates the full process flow and hand-offs.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Slide 18 lists the standards used as the source basis.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4709160"/>
          <a:ext cx="1069848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8686800"/>
              </a:tblGrid>
              <a:tr h="25603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Reading cue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Meaning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Blue process blocks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Core EnMS activities and managed work steps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Green emphasis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Energy-performance improvement focus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Arrows / flow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Inputs, hand-offs or review loops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Outputs / records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Typical documented information or evidence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Where local procedures already exist, this process map should be aligned to them rather than duplicated.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ISO 50001 process architecture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The EnMS follows a PDCA logic: direction and planning drive controlled operation; evaluation and review drive improvement.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1533579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CONTEXT &amp;
SCOPE</a:t>
            </a:r>
          </a:p>
        </p:txBody>
      </p:sp>
      <p:sp>
        <p:nvSpPr>
          <p:cNvPr id="5" name="Chevron 4"/>
          <p:cNvSpPr/>
          <p:nvPr/>
        </p:nvSpPr>
        <p:spPr>
          <a:xfrm>
            <a:off x="2091363" y="1417320"/>
            <a:ext cx="1533579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LEADERSHIP</a:t>
            </a:r>
          </a:p>
        </p:txBody>
      </p:sp>
      <p:sp>
        <p:nvSpPr>
          <p:cNvPr id="6" name="Chevron 5"/>
          <p:cNvSpPr/>
          <p:nvPr/>
        </p:nvSpPr>
        <p:spPr>
          <a:xfrm>
            <a:off x="3679806" y="1417320"/>
            <a:ext cx="1533579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PLANNING</a:t>
            </a:r>
          </a:p>
        </p:txBody>
      </p:sp>
      <p:sp>
        <p:nvSpPr>
          <p:cNvPr id="7" name="Chevron 6"/>
          <p:cNvSpPr/>
          <p:nvPr/>
        </p:nvSpPr>
        <p:spPr>
          <a:xfrm>
            <a:off x="5268250" y="1417320"/>
            <a:ext cx="1533579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SUPPORT</a:t>
            </a:r>
          </a:p>
        </p:txBody>
      </p:sp>
      <p:sp>
        <p:nvSpPr>
          <p:cNvPr id="8" name="Chevron 7"/>
          <p:cNvSpPr/>
          <p:nvPr/>
        </p:nvSpPr>
        <p:spPr>
          <a:xfrm>
            <a:off x="6856693" y="1417320"/>
            <a:ext cx="1533579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OPERATION</a:t>
            </a:r>
          </a:p>
        </p:txBody>
      </p:sp>
      <p:sp>
        <p:nvSpPr>
          <p:cNvPr id="9" name="Chevron 8"/>
          <p:cNvSpPr/>
          <p:nvPr/>
        </p:nvSpPr>
        <p:spPr>
          <a:xfrm>
            <a:off x="8445137" y="1417320"/>
            <a:ext cx="1533579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PERFORMANCE
EVALUATION</a:t>
            </a:r>
          </a:p>
        </p:txBody>
      </p:sp>
      <p:sp>
        <p:nvSpPr>
          <p:cNvPr id="10" name="Chevron 9"/>
          <p:cNvSpPr/>
          <p:nvPr/>
        </p:nvSpPr>
        <p:spPr>
          <a:xfrm>
            <a:off x="10033580" y="1417320"/>
            <a:ext cx="1533579" cy="685800"/>
          </a:xfrm>
          <a:prstGeom prst="chevron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IMPROVEMENT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514600"/>
            <a:ext cx="2743200" cy="196596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PLAN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Understand the organization and define the EnMS scope.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Set policy, roles, risks/opportunities and objectives.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Carry out the energy review and define EnPIs and EnBs.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11880" y="2514600"/>
            <a:ext cx="2286000" cy="196596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DO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Provide competence, awareness, communication and document control.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Implement operational control, maintenance, design and procurement.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80760" y="2514600"/>
            <a:ext cx="2560320" cy="196596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CHECK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Monitor performance, analyze data, audit the EnMS and review at management level.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69680" y="2514600"/>
            <a:ext cx="2011680" cy="1965960"/>
          </a:xfrm>
          <a:prstGeom prst="roundRect">
            <a:avLst/>
          </a:prstGeom>
          <a:solidFill>
            <a:srgbClr val="FCE4D6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ACT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Correct nonconformities and improve both the EnMS and energy performance.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429000" y="3493008"/>
            <a:ext cx="182880" cy="0"/>
          </a:xfrm>
          <a:prstGeom prst="line">
            <a:avLst/>
          </a:prstGeom>
          <a:ln w="3175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897880" y="3493008"/>
            <a:ext cx="182880" cy="0"/>
          </a:xfrm>
          <a:prstGeom prst="line">
            <a:avLst/>
          </a:prstGeom>
          <a:ln w="3175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641080" y="3493008"/>
            <a:ext cx="228600" cy="0"/>
          </a:xfrm>
          <a:prstGeom prst="line">
            <a:avLst/>
          </a:prstGeom>
          <a:ln w="3175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31520" y="4754880"/>
            <a:ext cx="107899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Core outputs across the architecture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Energy policy, scope and governance structure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Energy review, SEUs, relevant variables, EnPIs and baselines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Objectives, targets, action plans and operational controls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Monitoring results, audit findings, management-review decisions and improvement actions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The deck emphasizes practical process interactions. Clause numbers can be added by the organization if desired.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Governance model and role structure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Governance keeps the EnMS active: leadership gives direction, process owners control execution and specialists provide reliable performance data.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325880"/>
          <a:ext cx="1078992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5486400"/>
                <a:gridCol w="3657600"/>
              </a:tblGrid>
              <a:tr h="54864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Role group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Primary responsibilities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Typical evidence / outputs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Top 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Approve scope, policy, strategic direction, resources and review decisions.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Policy approval, review minutes, resource decisions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Manager / EnMS leader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Coordinate implementation, maintain system coherence, report performance.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Implementation plan, review inputs, action follow-up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team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Perform energy review, define EnPIs/EnBs, support improvement analysis.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review, SEU register, EnPI logic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Operations &amp; maintenance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Run and maintain controlled processes affecting SEUs.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Operating criteria, logs, maintenance evidence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Engineering &amp; procurement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Apply design and purchasing controls that influence energy performance.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Design reviews, procurement criteria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Internal auditors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Provide independent evaluation of conformity and effectiveness.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Audit programme, reports and findings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394960"/>
            <a:ext cx="5029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Governance cadence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Routine operational monitoring and exception handling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Periodic energy-performance review by the energy team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Internal audit according to the audit programme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Formal management review with decisions and assigned actions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0" y="5394960"/>
            <a:ext cx="5486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Escalation logic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Operational deviations and data issues flow to process owners.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Systemic gaps, delayed actions or resourcing constraints escalate to leadership.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Strategic decisions are confirmed through management review.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1: Context, interested parties and EnMS scope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The process starts by understanding the organization, relevant energy-related requirements and the boundaries of the system.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Review internal &amp; external issues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Identify interested parties &amp; requirements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Evaluate relevance to the EnMS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Define scope &amp; boundaries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Approve and communicate the EnMS scope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6888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Key inputs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Business strategy, sites, utilities, processes, legal &amp; stakeholder requirements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246888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Main activities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Context review, requirements review, boundary decisions, exclusions rationale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2044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Typical outputs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Context review record, interested-party register, approved scope statement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352044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Key controls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Leadership involvement, change review, version control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92040"/>
            <a:ext cx="106070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Why it matters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Defines what the EnMS covers and which activities, sites and energy uses are under management control.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Creates the foundation for planning, the energy review and system accountability.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Boundary decisions should address shared services, leased areas, remote facilities and outsourced activities where relevant.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2: Leadership, energy policy and role assignment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Leadership converts strategic intent into policy, accountability and resourcing.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Confirm strategic intent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Draft / review energy policy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Assign roles &amp; authorities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Provide resources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Communicate commitments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77440"/>
            <a:ext cx="3566160" cy="219456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Leadership outputs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Approved energy policy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Named Energy Manager / EnMS leader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Defined responsibilities and reporting lines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Resource commitments and implementation sponsorship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377440"/>
            <a:ext cx="3291840" cy="219456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Practical controls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Policy aligned with business direction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Visible top-management involvement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Cross-functional energy team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Periodic review of adequacy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909560" y="2377440"/>
            <a:ext cx="3200400" cy="219456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Evidence and records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Policy approval record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Role/RACI matrix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Project charter or governance terms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Management-review actions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892040"/>
            <a:ext cx="1060704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Energy policy should visibly support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Energy-performance improvement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Availability of information and resources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Compliance with applicable energy-related requirements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Support for procurement and design that improve energy performance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3: Planning backbone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Planning transforms direction into controlled analytical work, priorities and measurable action.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Identify risks &amp; opportunities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Collect energy data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Perform energy review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Set objectives &amp; targets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Create action plans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2377440"/>
          <a:ext cx="10789919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/>
                <a:gridCol w="5120640"/>
                <a:gridCol w="3749039"/>
              </a:tblGrid>
              <a:tr h="512064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Planning stream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Purpose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Typical outputs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Risks &amp; opportunities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Identify what could help or hinder intended EnMS outcomes.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Risk/opportunity register, planned actions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review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Understand energy use, consumption, significant uses and improvement opportunities.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review and SEU analysis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Performance framework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Define EnPIs, baselines, variables and data needs.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EnPI register, EnBs, data collection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Improvement planning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Translate priorities into managed action.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Objectives, targets and energy action plans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5212080"/>
            <a:ext cx="10424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Planning principle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The process must connect energy-performance analysis to decisions, not stop at data collection.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Good planning relies on representative energy data, clear assumptions and timely cross-functional participation.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4: Energy review workflow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The energy review is the analytical engine of the EnMS.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Gather energy data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Map energy sources &amp; uses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Analyze past and present consumption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Identify SEUs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Identify improvement opportunities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6888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Inputs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Bills, meter data, production/operating data, asset information, process knowledge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246888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Core analyses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Energy balance, use breakdown, consumption trends, significance criteria, opportunity screening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2044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Outputs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Energy review, SEU register, prioritized opportunities, assumptions and analysis rationale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3520440"/>
            <a:ext cx="5413248" cy="97840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Review triggers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New assets, major process changes, boundary changes, abnormal consumption, updated data 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89204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Key success factors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Representative data, clear significance criteria and engagement from operations, maintenance and engineering.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5: EnPIs, energy baselines and data logic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After the energy review, the organization defines how energy performance will be measured, interpreted and maintained.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Define EnPIs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Identify relevant variables &amp; static factors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Establish energy baselines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Plan data collection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Review / adjust when required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377440"/>
            <a:ext cx="3474720" cy="205740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EnPI logic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Select indicators meaningful to the organization and SEUs.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Define unit, method, owner, frequency and performance direction.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2377440"/>
            <a:ext cx="347472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Relevant variables &amp; static factors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Identify factors such as production, operating hours, weather, installed capacity or product mix.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Use them to support fair interpretation and normalization where needed.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2377440"/>
            <a:ext cx="292608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Energy baselines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Use representative reference periods and clear rules for review, adjustment or re-baselining.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731520" y="4709160"/>
          <a:ext cx="1014984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7589520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Typical outputs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Examples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Performance records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EnPI register, baseline register, data collection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Evidence of method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Calculation logic, assumptions, source-data definitions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Change triggers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Major process changes, asset replacement, scope/boundary changes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ISO 50006:2023 is the main guidance reference for EnPIs and energy baselines.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6: Objectives, targets and energy action plans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Improvement priorities are converted into measurable objectives, targets and managed actions.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Use review outputs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Set objective / target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Define actions &amp; resources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Implement and track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Evaluate results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2377440"/>
          <a:ext cx="104241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8412480"/>
              </a:tblGrid>
              <a:tr h="33528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Plan element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Practical content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Objective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What performance outcome or capability should improve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The measurable result and timeline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Action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Activities, owners, dates, resources and verification method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Tracking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Status review, barriers, escalations and evidence of completion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Performance proof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Measured outcome versus EnPI / baseline or other defined method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80060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Good planning practice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Tie every major objective to a clear owner, timeframe and verification logic.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Use dashboards, trackers or review meetings so actions do not disappear after approval.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7: Support processes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Support processes make the system repeatable, understood and properly controlled.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463040"/>
            <a:ext cx="5413248" cy="102412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Competence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Define role needs, close gaps, verify capability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0" y="1463040"/>
            <a:ext cx="5413248" cy="102412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Awareness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Communicate policy, SEUs, roles and impacts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560320"/>
            <a:ext cx="5413248" cy="102412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Communication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Coordinate internal and relevant external communication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2560320"/>
            <a:ext cx="5413248" cy="1024127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Documented information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Control creation, approval, revision, access, retention and disposition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977639"/>
            <a:ext cx="5303520" cy="914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Typical support outputs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Training records, competence matrix and awareness evidence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Communication plan or records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Documented information procedure and document register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3977639"/>
            <a:ext cx="5303520" cy="100584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Why support matters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Without controlled support processes, operational controls become inconsistent and performance data becomes unreliable.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Support activities are also a common source of internal-audit findings when roles, training or document control are weak.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Support processes should be integrated with the organization's broader management-system controls wherever practical.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8: Operational planning and control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Operational control makes energy-performance intentions visible in day-to-day work.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Set operating criteria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Control SEU operations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Align maintenance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Apply design controls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Apply procurement controls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468880"/>
            <a:ext cx="2468880" cy="2148840"/>
          </a:xfrm>
          <a:prstGeom prst="roundRect">
            <a:avLst/>
          </a:prstGeom>
          <a:solidFill>
            <a:srgbClr val="D9EAF7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Operational controls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Operating parameters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Start-up / shutdown logic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Inspection / routine checks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Deviation management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46120" y="2468880"/>
            <a:ext cx="2286000" cy="214884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Maintenance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Preventive maintenance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Condition checks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Energy-related asset reliability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Meter / control integrity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0" y="2468880"/>
            <a:ext cx="2194560" cy="214884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Design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Consider energy performance in modifications, upgrades and projects.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2468880"/>
            <a:ext cx="2834640" cy="214884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Procurement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Use energy-performance criteria for relevant services, equipment and products.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892040"/>
            <a:ext cx="10241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Practical evidence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Work instructions, logs, setpoints, maintenance records, design reviews and purchasing criteria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9: Monitoring, measurement, analysis and evaluation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Reliable evaluation is what allows the organization to demonstrate energy performance improvement.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Collect data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Verify data quality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Analyze EnPIs / EnBs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Evaluate objectives &amp; action plans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Report results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2423160"/>
          <a:ext cx="10515600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8412480"/>
              </a:tblGrid>
              <a:tr h="37338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Evaluation focus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Typical questions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performance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Are EnPIs improving? Are baselines still representative?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Objective progress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Are actions on track and are targets being met?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Control effectiveness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Are operational and maintenance controls working as intended?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Data confidence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Are meters, calculations, assumptions and source data reliable?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37338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Decision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What requires escalation, review or re-prioritization?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98348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Common outputs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Dashboards, monthly reports, exception alerts, SEU reviews and evidence for management review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10: Internal audit cycle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Internal audit tests conformity and effectiveness using objective evidence.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Plan audit programme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Prepare audit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Conduct audit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Report findings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Follow up actions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2423160"/>
            <a:ext cx="521208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Inputs to audit planning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Process importance and energy-performance significance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Changes affecting the EnMS or energy performance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Previous audit results and open actions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Applicable requirements and organizational priorities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80760" y="2423160"/>
            <a:ext cx="498348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Core audit outputs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Audit programme and plans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Completed checklists and objective evidence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Audit report with findings and conclusions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Corrective actions and follow-up verification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Internal audit is not just a compliance check; it should provide insight into whether the EnMS is functioning and improving energy performance.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11: Management review workflow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Management review converts performance information into strategic decisions and accountability.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Prepare inputs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Review performance &amp; system status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Decide actions / resources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Assign responsibilities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Track closure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2423160"/>
          <a:ext cx="103327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20640"/>
                <a:gridCol w="5212080"/>
              </a:tblGrid>
              <a:tr h="43891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Typical inputs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Typical outputs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Actions from prior reviews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Decisions on opportunities for improvement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Changes in internal/external issues and requirements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Changes to policy, objectives or other EnMS elements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performance, EnPIs, objectives, audits, nonconformities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Resource decisions and assigned responsibilities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Adequacy of resources and progress of action plans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Follow-up actions with target dates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31520" y="4983480"/>
            <a:ext cx="10149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Good review discipline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Use clear agenda packs, decision logs and action tracking to ensure review outputs become real changes.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Process map 12: Nonconformity, corrective action and continual improvement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Improvement closes the loop by correcting issues and advancing performance.</a:t>
            </a:r>
          </a:p>
        </p:txBody>
      </p:sp>
      <p:sp>
        <p:nvSpPr>
          <p:cNvPr id="4" name="Chevron 3"/>
          <p:cNvSpPr/>
          <p:nvPr/>
        </p:nvSpPr>
        <p:spPr>
          <a:xfrm>
            <a:off x="502920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Identify issue or opportunity</a:t>
            </a:r>
          </a:p>
        </p:txBody>
      </p:sp>
      <p:sp>
        <p:nvSpPr>
          <p:cNvPr id="5" name="Chevron 4"/>
          <p:cNvSpPr/>
          <p:nvPr/>
        </p:nvSpPr>
        <p:spPr>
          <a:xfrm>
            <a:off x="2708452" y="1417320"/>
            <a:ext cx="2150668" cy="685800"/>
          </a:xfrm>
          <a:prstGeom prst="chevron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Correct / contain</a:t>
            </a:r>
          </a:p>
        </p:txBody>
      </p:sp>
      <p:sp>
        <p:nvSpPr>
          <p:cNvPr id="6" name="Chevron 5"/>
          <p:cNvSpPr/>
          <p:nvPr/>
        </p:nvSpPr>
        <p:spPr>
          <a:xfrm>
            <a:off x="4913985" y="1417320"/>
            <a:ext cx="2150668" cy="685800"/>
          </a:xfrm>
          <a:prstGeom prst="chevron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Analyze cause</a:t>
            </a:r>
          </a:p>
        </p:txBody>
      </p:sp>
      <p:sp>
        <p:nvSpPr>
          <p:cNvPr id="7" name="Chevron 6"/>
          <p:cNvSpPr/>
          <p:nvPr/>
        </p:nvSpPr>
        <p:spPr>
          <a:xfrm>
            <a:off x="7119518" y="1417320"/>
            <a:ext cx="2150668" cy="685800"/>
          </a:xfrm>
          <a:prstGeom prst="chevron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Implement action</a:t>
            </a:r>
          </a:p>
        </p:txBody>
      </p:sp>
      <p:sp>
        <p:nvSpPr>
          <p:cNvPr id="8" name="Chevron 7"/>
          <p:cNvSpPr/>
          <p:nvPr/>
        </p:nvSpPr>
        <p:spPr>
          <a:xfrm>
            <a:off x="9325051" y="1417320"/>
            <a:ext cx="2150668" cy="685800"/>
          </a:xfrm>
          <a:prstGeom prst="chevron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Verify effectiveness &amp; learn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2468880"/>
            <a:ext cx="5413248" cy="1001268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Issue sources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Audits, monitoring results, management review, operational deviations, stakeholder feedback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2468880"/>
            <a:ext cx="5413248" cy="1001268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Corrective-action logic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Containment, cause evaluation, action plan, owner, date, verification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543300"/>
            <a:ext cx="5413248" cy="1001268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Continual-improvement logic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Opportunity identification, prioritization, implementation and proof of benefit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0" y="3543300"/>
            <a:ext cx="5413248" cy="1001268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/>
            <a:r>
              <a:rPr sz="1200" b="1">
                <a:solidFill>
                  <a:srgbClr val="1F4E79"/>
                </a:solidFill>
                <a:latin typeface="Calibri"/>
              </a:rPr>
              <a:t>Outputs</a:t>
            </a:r>
          </a:p>
          <a:p>
            <a:pPr algn="l"/>
            <a:r>
              <a:rPr sz="1100" b="0">
                <a:solidFill>
                  <a:srgbClr val="262626"/>
                </a:solidFill>
                <a:latin typeface="Calibri"/>
              </a:rPr>
              <a:t>Closed CAPA records, updated controls, lessons learned, validated performance improvement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93776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Improvement focus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Improve both the management system and the underlying energy performance.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Integrated end-to-end EnMS process map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This summary view shows the major hand-offs across the whole system.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325880"/>
            <a:ext cx="1417320" cy="594360"/>
          </a:xfrm>
          <a:prstGeom prst="roundRect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Context</a:t>
            </a:r>
          </a:p>
          <a:p>
            <a:r>
              <a:t>&amp; Scope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03120" y="1325880"/>
            <a:ext cx="1417320" cy="594360"/>
          </a:xfrm>
          <a:prstGeom prst="roundRect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Leadership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749039" y="1325880"/>
            <a:ext cx="1417320" cy="594360"/>
          </a:xfrm>
          <a:prstGeom prst="roundRect">
            <a:avLst/>
          </a:prstGeom>
          <a:solidFill>
            <a:srgbClr val="5B9BD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Planning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94960" y="1325880"/>
            <a:ext cx="1417320" cy="594360"/>
          </a:xfrm>
          <a:prstGeom prst="roundRect">
            <a:avLst/>
          </a:prstGeom>
          <a:solidFill>
            <a:srgbClr val="70AD47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Support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40880" y="1325880"/>
            <a:ext cx="1417320" cy="594360"/>
          </a:xfrm>
          <a:prstGeom prst="roundRect">
            <a:avLst/>
          </a:prstGeom>
          <a:solidFill>
            <a:srgbClr val="4472C4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Operation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0" y="1325880"/>
            <a:ext cx="1417320" cy="594360"/>
          </a:xfrm>
          <a:prstGeom prst="roundRect">
            <a:avLst/>
          </a:prstGeom>
          <a:solidFill>
            <a:srgbClr val="1F4E79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Evaluate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332720" y="1325880"/>
            <a:ext cx="1417320" cy="594360"/>
          </a:xfrm>
          <a:prstGeom prst="roundRect">
            <a:avLst/>
          </a:prstGeom>
          <a:solidFill>
            <a:srgbClr val="ED7D3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</a:rPr>
              <a:t>Improve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874519" y="1627632"/>
            <a:ext cx="228601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520439" y="1627632"/>
            <a:ext cx="228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5166360" y="1627632"/>
            <a:ext cx="228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812280" y="1627632"/>
            <a:ext cx="228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8458200" y="1627632"/>
            <a:ext cx="228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104120" y="1627632"/>
            <a:ext cx="228600" cy="0"/>
          </a:xfrm>
          <a:prstGeom prst="line">
            <a:avLst/>
          </a:prstGeom>
          <a:ln w="25400">
            <a:solidFill>
              <a:srgbClr val="4472C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40080" y="2468880"/>
            <a:ext cx="173736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Direction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Policy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Roles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Resources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26080" y="2468880"/>
            <a:ext cx="173736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Analysis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Energy review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SEUs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EnPIs / EnBs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12080" y="2468880"/>
            <a:ext cx="173736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Control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Competence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Documents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Operational control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98079" y="2468880"/>
            <a:ext cx="173736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Performance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Monitoring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Audit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Management review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84080" y="2468880"/>
            <a:ext cx="1737360" cy="205740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F4E79"/>
                </a:solidFill>
                <a:latin typeface="Cambria"/>
              </a:rPr>
              <a:t>Action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Corrective action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Improvement</a:t>
            </a:r>
          </a:p>
          <a:p>
            <a:pPr>
              <a:defRPr sz="1050">
                <a:solidFill>
                  <a:srgbClr val="262626"/>
                </a:solidFill>
                <a:latin typeface="Calibri"/>
              </a:defRPr>
            </a:pPr>
            <a:r>
              <a:t>Learning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685800" y="4709160"/>
          <a:ext cx="1060704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8412480"/>
              </a:tblGrid>
              <a:tr h="259080"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262626"/>
                          </a:solidFill>
                          <a:latin typeface="Calibri"/>
                        </a:rPr>
                        <a:t>Flow stage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50" b="1">
                          <a:solidFill>
                            <a:srgbClr val="262626"/>
                          </a:solidFill>
                          <a:latin typeface="Calibri"/>
                        </a:rPr>
                        <a:t>Key hand-off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Direction → Analysis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Scope, policy and resources enable meaningful energy review and planning.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Analysis → Control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Review outputs become objectives, controls and data requirements.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Control → Performance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Controlled operations generate reliable data and auditable evidence.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Performance → Action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Results trigger decisions, corrections and performance improvement actions.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Action → Direction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50">
                          <a:solidFill>
                            <a:srgbClr val="262626"/>
                          </a:solidFill>
                          <a:latin typeface="Calibri"/>
                        </a:rPr>
                        <a:t>Learning feeds the next cycle of priorities, resourcing and strategic review.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02920" y="5897880"/>
            <a:ext cx="11109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C00000"/>
                </a:solidFill>
                <a:latin typeface="Calibri"/>
              </a:rPr>
              <a:t>[Note] The process is cyclical: improvement outputs should change how the organization plans and operates next time.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01168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1F4E79"/>
                </a:solidFill>
                <a:latin typeface="Cambria"/>
              </a:rPr>
              <a:t>References &amp; 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02920" y="914400"/>
            <a:ext cx="11064240" cy="274320"/>
          </a:xfrm>
          <a:prstGeom prst="rect">
            <a:avLst/>
          </a:prstGeom>
          <a:solidFill>
            <a:srgbClr val="D9EAF7"/>
          </a:solidFill>
          <a:ln>
            <a:solidFill>
              <a:srgbClr val="D9EA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" b="1">
                <a:solidFill>
                  <a:srgbClr val="262626"/>
                </a:solidFill>
                <a:latin typeface="Cambria"/>
              </a:rPr>
              <a:t>Primary standards and guidance used as the basis for this process map.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417320"/>
          <a:ext cx="10881359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/>
                <a:gridCol w="5486400"/>
                <a:gridCol w="3749039"/>
              </a:tblGrid>
              <a:tr h="5029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Source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Title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262626"/>
                          </a:solidFill>
                          <a:latin typeface="Calibri"/>
                        </a:rPr>
                        <a:t>Use in this deck</a:t>
                      </a:r>
                    </a:p>
                  </a:txBody>
                  <a:tcPr>
                    <a:solidFill>
                      <a:srgbClr val="D9EA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ISO 50001:2018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Energy management systems — Requirements with guidance for use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Published 2018; last reviewed and confirmed in 2024; current standard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ISO 50001:2018/Amd 1:2024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Amendment 1 — Climate action changes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Amendment to ISO 50001:2018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ISO 50004:2020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Guidance for the implementation, maintenance and improvement of an ISO 50001 EnMS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Published 2020; current guidance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ISO 50005:2021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Guidelines for a phased implementation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Guidance for a phased EnMS implementation approach</a:t>
                      </a:r>
                    </a:p>
                  </a:txBody>
                  <a:tcPr>
                    <a:solidFill>
                      <a:srgbClr val="F0F6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ISO 50006:2023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Evaluating energy performance using energy performance indicators and energy baselines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262626"/>
                          </a:solidFill>
                          <a:latin typeface="Calibri"/>
                        </a:rPr>
                        <a:t>Guidance for EnPIs and energy baselines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85800" y="4709160"/>
            <a:ext cx="10332720" cy="822960"/>
          </a:xfrm>
          <a:prstGeom prst="roundRect">
            <a:avLst/>
          </a:prstGeom>
          <a:solidFill>
            <a:srgbClr val="F0F6FB"/>
          </a:solidFill>
          <a:ln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600" b="1">
                <a:solidFill>
                  <a:srgbClr val="1F4E79"/>
                </a:solidFill>
                <a:latin typeface="Cambria"/>
              </a:rPr>
              <a:t>Official source website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International Organization for Standardization (ISO): https://www.iso.org/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Specific standard pages were checked for title and status information during preparation.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53212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1F4E79"/>
                </a:solidFill>
                <a:latin typeface="Cambria"/>
              </a:rPr>
              <a:t>Document-use note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This presentation is a practical mapping aid and does not reproduce the full standard text.</a:t>
            </a:r>
          </a:p>
          <a:p>
            <a:pPr>
              <a:spcAft>
                <a:spcPts val="200"/>
              </a:spcAft>
              <a:defRPr sz="1200">
                <a:solidFill>
                  <a:srgbClr val="262626"/>
                </a:solidFill>
                <a:latin typeface="Calibri"/>
              </a:defRPr>
            </a:pPr>
            <a:r>
              <a:t>Organizations should use their purchased/authorized standards as the definitive reference.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00800"/>
            <a:ext cx="11338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800">
                <a:solidFill>
                  <a:srgbClr val="666666"/>
                </a:solidFill>
                <a:latin typeface="Calibri"/>
              </a:rPr>
              <a:t>ISO TOOLKITS DOCUMENT | Website: www.iso-toolkits.org | Email: info@iso-toolkits.org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2652</Words>
  <Application>Microsoft Macintosh PowerPoint</Application>
  <PresentationFormat>Custom</PresentationFormat>
  <Paragraphs>423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/>
  <cp:keywords/>
  <dc:description>generated using python-pptx</dc:description>
  <cp:lastModifiedBy>ASUS</cp:lastModifiedBy>
  <cp:revision>2</cp:revision>
  <dcterms:created xsi:type="dcterms:W3CDTF">2013-01-27T09:14:16Z</dcterms:created>
  <dcterms:modified xsi:type="dcterms:W3CDTF">2026-09-19T02:54:12Z</dcterms:modified>
  <cp:category/>
</cp:coreProperties>
</file>