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a_wide_cinematic_modern_corporate_cybersecurity_batch_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5806440" cy="6858000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868680"/>
            <a:ext cx="4754880" cy="1828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i="0">
                <a:solidFill>
                  <a:srgbClr val="FFFFFF"/>
                </a:solidFill>
                <a:latin typeface="Cambria"/>
              </a:rPr>
              <a:t>Privacy Process Map.pptx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2788920"/>
            <a:ext cx="457200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800" b="0" i="0">
                <a:solidFill>
                  <a:srgbClr val="FFFFFF"/>
                </a:solidFill>
                <a:latin typeface="Cambria"/>
              </a:rPr>
              <a:t>ISO/IEC 27701:2025 — End-to-End Privacy Lifecycle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3703320"/>
            <a:ext cx="461772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 i="0">
                <a:solidFill>
                  <a:srgbClr val="FFFFFF"/>
                </a:solidFill>
                <a:latin typeface="Cambria"/>
              </a:rPr>
              <a:t>Professional PIMS toolkit presentation
Editable diagrams • practical governance • enterprise-ready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5138928"/>
            <a:ext cx="2880360" cy="438912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13232" y="5239512"/>
            <a:ext cx="260604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 i="0">
                <a:solidFill>
                  <a:srgbClr val="1F4E79"/>
                </a:solidFill>
                <a:latin typeface="Cambria"/>
              </a:rPr>
              <a:t>ISO/IEC 27701:2025 PIMS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66928" y="5989320"/>
            <a:ext cx="4389120" cy="21945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 i="0">
                <a:solidFill>
                  <a:srgbClr val="FFFFFF"/>
                </a:solidFill>
                <a:latin typeface="Cambria"/>
              </a:rPr>
              <a:t>PIMS-MAT-002 | Version 1.0 | INTERNAL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11480" y="100584"/>
            <a:ext cx="841248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200" b="1" i="0">
                <a:solidFill>
                  <a:srgbClr val="FFFFFF"/>
                </a:solidFill>
                <a:latin typeface="Cambria"/>
              </a:rPr>
              <a:t>Privacy Process Map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321040" y="164592"/>
            <a:ext cx="3429000" cy="2011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i="0">
                <a:solidFill>
                  <a:srgbClr val="FFFFFF"/>
                </a:solidFill>
                <a:latin typeface="Cambria"/>
              </a:rPr>
              <a:t>Contents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6455664"/>
            <a:ext cx="12191695" cy="402336"/>
          </a:xfrm>
          <a:prstGeom prst="rect">
            <a:avLst/>
          </a:prstGeom>
          <a:solidFill>
            <a:srgbClr val="EAF3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274320" y="6528816"/>
            <a:ext cx="7680960" cy="14630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00" b="0" i="0">
                <a:solidFill>
                  <a:srgbClr val="828282"/>
                </a:solidFill>
                <a:latin typeface="Cambria"/>
              </a:rPr>
              <a:t>Copyright © ISO Toolkits | www.iso-toolkits.org | info@iso-toolkits.org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0" y="6528816"/>
            <a:ext cx="3657600" cy="14630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800" b="0" i="0">
                <a:solidFill>
                  <a:srgbClr val="828282"/>
                </a:solidFill>
                <a:latin typeface="Cambria"/>
              </a:rPr>
              <a:t>PIMS-MAT-002 | Version 1.0 | 2026-09-18 | INTERNAL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1143000"/>
            <a:ext cx="2057400" cy="4709160"/>
          </a:xfrm>
          <a:prstGeom prst="round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13232" y="1417320"/>
            <a:ext cx="1645920" cy="34747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2000" b="1" i="0">
                <a:solidFill>
                  <a:srgbClr val="FFFFFF"/>
                </a:solidFill>
                <a:latin typeface="Cambria"/>
              </a:rPr>
              <a:t>CONTENTS</a:t>
            </a:r>
          </a:p>
        </p:txBody>
      </p:sp>
      <p:sp>
        <p:nvSpPr>
          <p:cNvPr id="10" name="Oval 9"/>
          <p:cNvSpPr/>
          <p:nvPr/>
        </p:nvSpPr>
        <p:spPr>
          <a:xfrm>
            <a:off x="2971800" y="1207008"/>
            <a:ext cx="347472" cy="347472"/>
          </a:xfrm>
          <a:prstGeom prst="ellipse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2990088" y="1248156"/>
            <a:ext cx="310896" cy="17373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050" b="1" i="0">
                <a:solidFill>
                  <a:srgbClr val="FFFFFF"/>
                </a:solidFill>
                <a:latin typeface="Cambria"/>
              </a:rPr>
              <a:t>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456432" y="1193292"/>
            <a:ext cx="7726679" cy="32918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20" b="0" i="0">
                <a:solidFill>
                  <a:srgbClr val="262626"/>
                </a:solidFill>
                <a:latin typeface="Cambria"/>
              </a:rPr>
              <a:t>Purpose and reading guide</a:t>
            </a:r>
          </a:p>
        </p:txBody>
      </p:sp>
      <p:sp>
        <p:nvSpPr>
          <p:cNvPr id="13" name="Oval 12"/>
          <p:cNvSpPr/>
          <p:nvPr/>
        </p:nvSpPr>
        <p:spPr>
          <a:xfrm>
            <a:off x="2971800" y="1737360"/>
            <a:ext cx="347472" cy="347472"/>
          </a:xfrm>
          <a:prstGeom prst="ellipse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2990088" y="1778507"/>
            <a:ext cx="310896" cy="17373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050" b="1" i="0">
                <a:solidFill>
                  <a:srgbClr val="FFFFFF"/>
                </a:solidFill>
                <a:latin typeface="Cambria"/>
              </a:rPr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456432" y="1723644"/>
            <a:ext cx="7726679" cy="32918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20" b="0" i="0">
                <a:solidFill>
                  <a:srgbClr val="262626"/>
                </a:solidFill>
                <a:latin typeface="Cambria"/>
              </a:rPr>
              <a:t>End-to-end privacy lifecycle</a:t>
            </a:r>
          </a:p>
        </p:txBody>
      </p:sp>
      <p:sp>
        <p:nvSpPr>
          <p:cNvPr id="16" name="Oval 15"/>
          <p:cNvSpPr/>
          <p:nvPr/>
        </p:nvSpPr>
        <p:spPr>
          <a:xfrm>
            <a:off x="2971800" y="2267712"/>
            <a:ext cx="347472" cy="347472"/>
          </a:xfrm>
          <a:prstGeom prst="ellipse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2990088" y="2308860"/>
            <a:ext cx="310896" cy="17373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050" b="1" i="0">
                <a:solidFill>
                  <a:srgbClr val="FFFFFF"/>
                </a:solidFill>
                <a:latin typeface="Cambria"/>
              </a:rPr>
              <a:t>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456432" y="2253996"/>
            <a:ext cx="7726679" cy="32918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20" b="0" i="0">
                <a:solidFill>
                  <a:srgbClr val="262626"/>
                </a:solidFill>
                <a:latin typeface="Cambria"/>
              </a:rPr>
              <a:t>Controller / processor responsibility branch</a:t>
            </a:r>
          </a:p>
        </p:txBody>
      </p:sp>
      <p:sp>
        <p:nvSpPr>
          <p:cNvPr id="19" name="Oval 18"/>
          <p:cNvSpPr/>
          <p:nvPr/>
        </p:nvSpPr>
        <p:spPr>
          <a:xfrm>
            <a:off x="2971800" y="2798063"/>
            <a:ext cx="347472" cy="347472"/>
          </a:xfrm>
          <a:prstGeom prst="ellipse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2990088" y="2839211"/>
            <a:ext cx="310896" cy="17373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050" b="1" i="0">
                <a:solidFill>
                  <a:srgbClr val="FFFFFF"/>
                </a:solidFill>
                <a:latin typeface="Cambria"/>
              </a:rPr>
              <a:t>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456432" y="2784347"/>
            <a:ext cx="7726679" cy="32918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20" b="0" i="0">
                <a:solidFill>
                  <a:srgbClr val="262626"/>
                </a:solidFill>
                <a:latin typeface="Cambria"/>
              </a:rPr>
              <a:t>Privacy-by-design and risk gate</a:t>
            </a:r>
          </a:p>
        </p:txBody>
      </p:sp>
      <p:sp>
        <p:nvSpPr>
          <p:cNvPr id="22" name="Oval 21"/>
          <p:cNvSpPr/>
          <p:nvPr/>
        </p:nvSpPr>
        <p:spPr>
          <a:xfrm>
            <a:off x="2971800" y="3328415"/>
            <a:ext cx="347472" cy="347472"/>
          </a:xfrm>
          <a:prstGeom prst="ellipse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2990088" y="3369563"/>
            <a:ext cx="310896" cy="17373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050" b="1" i="0">
                <a:solidFill>
                  <a:srgbClr val="FFFFFF"/>
                </a:solidFill>
                <a:latin typeface="Cambria"/>
              </a:rPr>
              <a:t>5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456432" y="3314699"/>
            <a:ext cx="7726679" cy="32918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20" b="0" i="0">
                <a:solidFill>
                  <a:srgbClr val="262626"/>
                </a:solidFill>
                <a:latin typeface="Cambria"/>
              </a:rPr>
              <a:t>PII principal request process</a:t>
            </a:r>
          </a:p>
        </p:txBody>
      </p:sp>
      <p:sp>
        <p:nvSpPr>
          <p:cNvPr id="25" name="Oval 24"/>
          <p:cNvSpPr/>
          <p:nvPr/>
        </p:nvSpPr>
        <p:spPr>
          <a:xfrm>
            <a:off x="2971800" y="3858768"/>
            <a:ext cx="347472" cy="347472"/>
          </a:xfrm>
          <a:prstGeom prst="ellipse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2990088" y="3899915"/>
            <a:ext cx="310896" cy="17373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050" b="1" i="0">
                <a:solidFill>
                  <a:srgbClr val="FFFFFF"/>
                </a:solidFill>
                <a:latin typeface="Cambria"/>
              </a:rPr>
              <a:t>6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456432" y="3845052"/>
            <a:ext cx="7726679" cy="32918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20" b="0" i="0">
                <a:solidFill>
                  <a:srgbClr val="262626"/>
                </a:solidFill>
                <a:latin typeface="Cambria"/>
              </a:rPr>
              <a:t>Supplier / processor and transfer process</a:t>
            </a:r>
          </a:p>
        </p:txBody>
      </p:sp>
      <p:sp>
        <p:nvSpPr>
          <p:cNvPr id="28" name="Oval 27"/>
          <p:cNvSpPr/>
          <p:nvPr/>
        </p:nvSpPr>
        <p:spPr>
          <a:xfrm>
            <a:off x="2971800" y="4389120"/>
            <a:ext cx="347472" cy="347472"/>
          </a:xfrm>
          <a:prstGeom prst="ellipse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2990088" y="4430268"/>
            <a:ext cx="310896" cy="17373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050" b="1" i="0">
                <a:solidFill>
                  <a:srgbClr val="FFFFFF"/>
                </a:solidFill>
                <a:latin typeface="Cambria"/>
              </a:rPr>
              <a:t>7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3456432" y="4375404"/>
            <a:ext cx="7726679" cy="32918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20" b="0" i="0">
                <a:solidFill>
                  <a:srgbClr val="262626"/>
                </a:solidFill>
                <a:latin typeface="Cambria"/>
              </a:rPr>
              <a:t>Cross-functional swimlane</a:t>
            </a:r>
          </a:p>
        </p:txBody>
      </p:sp>
      <p:sp>
        <p:nvSpPr>
          <p:cNvPr id="31" name="Oval 30"/>
          <p:cNvSpPr/>
          <p:nvPr/>
        </p:nvSpPr>
        <p:spPr>
          <a:xfrm>
            <a:off x="2971800" y="4919472"/>
            <a:ext cx="347472" cy="347472"/>
          </a:xfrm>
          <a:prstGeom prst="ellipse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2990088" y="4960620"/>
            <a:ext cx="310896" cy="17373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050" b="1" i="0">
                <a:solidFill>
                  <a:srgbClr val="FFFFFF"/>
                </a:solidFill>
                <a:latin typeface="Cambria"/>
              </a:rPr>
              <a:t>8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3456432" y="4905756"/>
            <a:ext cx="7726679" cy="32918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20" b="0" i="0">
                <a:solidFill>
                  <a:srgbClr val="262626"/>
                </a:solidFill>
                <a:latin typeface="Cambria"/>
              </a:rPr>
              <a:t>Performance and improvement loop</a:t>
            </a:r>
          </a:p>
        </p:txBody>
      </p:sp>
      <p:sp>
        <p:nvSpPr>
          <p:cNvPr id="34" name="Oval 33"/>
          <p:cNvSpPr/>
          <p:nvPr/>
        </p:nvSpPr>
        <p:spPr>
          <a:xfrm>
            <a:off x="2971800" y="5449824"/>
            <a:ext cx="347472" cy="347472"/>
          </a:xfrm>
          <a:prstGeom prst="ellipse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2990088" y="5490972"/>
            <a:ext cx="310896" cy="17373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050" b="1" i="0">
                <a:solidFill>
                  <a:srgbClr val="FFFFFF"/>
                </a:solidFill>
                <a:latin typeface="Cambria"/>
              </a:rPr>
              <a:t>9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3456432" y="5436108"/>
            <a:ext cx="7726679" cy="32918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20" b="0" i="0">
                <a:solidFill>
                  <a:srgbClr val="262626"/>
                </a:solidFill>
                <a:latin typeface="Cambria"/>
              </a:rPr>
              <a:t>Process ownership and review triggers</a:t>
            </a:r>
          </a:p>
        </p:txBody>
      </p:sp>
      <p:sp>
        <p:nvSpPr>
          <p:cNvPr id="37" name="Oval 36"/>
          <p:cNvSpPr/>
          <p:nvPr/>
        </p:nvSpPr>
        <p:spPr>
          <a:xfrm>
            <a:off x="2971800" y="5980176"/>
            <a:ext cx="347472" cy="347472"/>
          </a:xfrm>
          <a:prstGeom prst="ellipse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2990088" y="6021324"/>
            <a:ext cx="310896" cy="17373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050" b="1" i="0">
                <a:solidFill>
                  <a:srgbClr val="FFFFFF"/>
                </a:solidFill>
                <a:latin typeface="Cambria"/>
              </a:rPr>
              <a:t>10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3456432" y="5966460"/>
            <a:ext cx="7726679" cy="32918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20" b="0" i="0">
                <a:solidFill>
                  <a:srgbClr val="262626"/>
                </a:solidFill>
                <a:latin typeface="Cambria"/>
              </a:rPr>
              <a:t>ISO-related references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502920" y="5925312"/>
            <a:ext cx="11155680" cy="420624"/>
          </a:xfrm>
          <a:prstGeom prst="roundRect">
            <a:avLst/>
          </a:prstGeom>
          <a:solidFill>
            <a:srgbClr val="FFF2CC"/>
          </a:solidFill>
          <a:ln>
            <a:solidFill>
              <a:srgbClr val="E6BE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658368" y="5993892"/>
            <a:ext cx="10835640" cy="21031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30" b="0" i="1">
                <a:solidFill>
                  <a:srgbClr val="C00000"/>
                </a:solidFill>
                <a:latin typeface="Cambria"/>
              </a:rPr>
              <a:t>[Note] Use this deck as an editable enterprise map. Tailor names, ownership and repository links to the organization’s actual PIMS.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11480" y="100584"/>
            <a:ext cx="841248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200" b="1" i="0">
                <a:solidFill>
                  <a:srgbClr val="FFFFFF"/>
                </a:solidFill>
                <a:latin typeface="Cambria"/>
              </a:rPr>
              <a:t>Purpose of the Privacy Process Map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321040" y="164592"/>
            <a:ext cx="3429000" cy="2011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i="0">
                <a:solidFill>
                  <a:srgbClr val="FFFFFF"/>
                </a:solidFill>
                <a:latin typeface="Cambria"/>
              </a:rPr>
              <a:t>How to use the map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6455664"/>
            <a:ext cx="12191695" cy="402336"/>
          </a:xfrm>
          <a:prstGeom prst="rect">
            <a:avLst/>
          </a:prstGeom>
          <a:solidFill>
            <a:srgbClr val="EAF3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274320" y="6528816"/>
            <a:ext cx="7680960" cy="14630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00" b="0" i="0">
                <a:solidFill>
                  <a:srgbClr val="828282"/>
                </a:solidFill>
                <a:latin typeface="Cambria"/>
              </a:rPr>
              <a:t>Copyright © ISO Toolkits | www.iso-toolkits.org | info@iso-toolkits.org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0" y="6528816"/>
            <a:ext cx="3657600" cy="14630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800" b="0" i="0">
                <a:solidFill>
                  <a:srgbClr val="828282"/>
                </a:solidFill>
                <a:latin typeface="Cambria"/>
              </a:rPr>
              <a:t>PIMS-MAT-002 | Version 1.0 | 2026-09-18 | INTERNAL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841248"/>
            <a:ext cx="11155680" cy="420624"/>
          </a:xfrm>
          <a:prstGeom prst="roundRect">
            <a:avLst/>
          </a:prstGeom>
          <a:solidFill>
            <a:srgbClr val="FFF2CC"/>
          </a:solidFill>
          <a:ln>
            <a:solidFill>
              <a:srgbClr val="E6BE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58368" y="909828"/>
            <a:ext cx="10835640" cy="21031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30" b="0" i="1">
                <a:solidFill>
                  <a:srgbClr val="C00000"/>
                </a:solidFill>
                <a:latin typeface="Cambria"/>
              </a:rPr>
              <a:t>[Note] Keep content practical and evidence-oriented; do not create privacy requirements that are not supported by ISO/IEC 27701, approved policy or verified applicable obligations.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1481328"/>
            <a:ext cx="1060704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750">
                <a:solidFill>
                  <a:srgbClr val="262626"/>
                </a:solidFill>
                <a:latin typeface="Cambria"/>
              </a:rPr>
              <a:t>Translate the PIMS into an operational flow from new/changed processing through risk decisions, operation, monitoring and improvement.</a:t>
            </a:r>
          </a:p>
          <a:p>
            <a:pPr>
              <a:spcAft>
                <a:spcPts val="900"/>
              </a:spcAft>
            </a:pPr>
            <a:r>
              <a:rPr sz="1750">
                <a:solidFill>
                  <a:srgbClr val="262626"/>
                </a:solidFill>
                <a:latin typeface="Cambria"/>
              </a:rPr>
              <a:t>Show where privacy role, processing inventory, privacy risk, supplier governance, requests, retention and incidents connect.</a:t>
            </a:r>
          </a:p>
          <a:p>
            <a:pPr>
              <a:spcAft>
                <a:spcPts val="900"/>
              </a:spcAft>
            </a:pPr>
            <a:r>
              <a:rPr sz="1750">
                <a:solidFill>
                  <a:srgbClr val="262626"/>
                </a:solidFill>
                <a:latin typeface="Cambria"/>
              </a:rPr>
              <a:t>Clarify cross-functional hand-offs between business owners, privacy, security, technology, procurement, legal/compliance and management.</a:t>
            </a:r>
          </a:p>
          <a:p>
            <a:pPr>
              <a:spcAft>
                <a:spcPts val="900"/>
              </a:spcAft>
            </a:pPr>
            <a:r>
              <a:rPr sz="1750">
                <a:solidFill>
                  <a:srgbClr val="262626"/>
                </a:solidFill>
                <a:latin typeface="Cambria"/>
              </a:rPr>
              <a:t>Support project/change governance, training, internal audit, process redesign and PIMS handover.</a:t>
            </a:r>
          </a:p>
          <a:p>
            <a:pPr>
              <a:spcAft>
                <a:spcPts val="900"/>
              </a:spcAft>
            </a:pPr>
            <a:r>
              <a:rPr sz="1750">
                <a:solidFill>
                  <a:srgbClr val="262626"/>
                </a:solidFill>
                <a:latin typeface="Cambria"/>
              </a:rPr>
              <a:t>Keep privacy-role decisions processing-specific: the organization may act as controller in one activity and processor in another.</a:t>
            </a:r>
          </a:p>
          <a:p>
            <a:pPr>
              <a:spcAft>
                <a:spcPts val="900"/>
              </a:spcAft>
            </a:pPr>
            <a:r>
              <a:rPr sz="1750">
                <a:solidFill>
                  <a:srgbClr val="262626"/>
                </a:solidFill>
                <a:latin typeface="Cambria"/>
              </a:rPr>
              <a:t>Use verified applicable obligations alongside ISO/IEC 27701 rather than assuming one universal legal workflow.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11480" y="100584"/>
            <a:ext cx="841248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200" b="1" i="0">
                <a:solidFill>
                  <a:srgbClr val="FFFFFF"/>
                </a:solidFill>
                <a:latin typeface="Cambria"/>
              </a:rPr>
              <a:t>End-to-End Privacy Lifecycle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321040" y="164592"/>
            <a:ext cx="3429000" cy="2011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i="0">
                <a:solidFill>
                  <a:srgbClr val="FFFFFF"/>
                </a:solidFill>
                <a:latin typeface="Cambria"/>
              </a:rPr>
              <a:t>End-to-End PIMS Flow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6455664"/>
            <a:ext cx="12191695" cy="402336"/>
          </a:xfrm>
          <a:prstGeom prst="rect">
            <a:avLst/>
          </a:prstGeom>
          <a:solidFill>
            <a:srgbClr val="EAF3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274320" y="6528816"/>
            <a:ext cx="7680960" cy="14630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00" b="0" i="0">
                <a:solidFill>
                  <a:srgbClr val="828282"/>
                </a:solidFill>
                <a:latin typeface="Cambria"/>
              </a:rPr>
              <a:t>Copyright © ISO Toolkits | www.iso-toolkits.org | info@iso-toolkits.org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0" y="6528816"/>
            <a:ext cx="3657600" cy="14630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800" b="0" i="0">
                <a:solidFill>
                  <a:srgbClr val="828282"/>
                </a:solidFill>
                <a:latin typeface="Cambria"/>
              </a:rPr>
              <a:t>PIMS-MAT-002 | Version 1.0 | 2026-09-18 | INTERNAL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841248"/>
            <a:ext cx="11155680" cy="420624"/>
          </a:xfrm>
          <a:prstGeom prst="roundRect">
            <a:avLst/>
          </a:prstGeom>
          <a:solidFill>
            <a:srgbClr val="FFF2CC"/>
          </a:solidFill>
          <a:ln>
            <a:solidFill>
              <a:srgbClr val="E6BE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58368" y="909828"/>
            <a:ext cx="10835640" cy="21031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30" b="0" i="1">
                <a:solidFill>
                  <a:srgbClr val="C00000"/>
                </a:solidFill>
                <a:latin typeface="Cambria"/>
              </a:rPr>
              <a:t>[Note] Adapt the sequence to the organization’s actual privacy role, processing lifecycle, risk and verified applicable obligations.</a:t>
            </a:r>
          </a:p>
        </p:txBody>
      </p:sp>
      <p:sp>
        <p:nvSpPr>
          <p:cNvPr id="10" name="Chevron 9"/>
          <p:cNvSpPr/>
          <p:nvPr/>
        </p:nvSpPr>
        <p:spPr>
          <a:xfrm>
            <a:off x="438912" y="1920240"/>
            <a:ext cx="1316736" cy="1078992"/>
          </a:xfrm>
          <a:prstGeom prst="chevron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93776" y="2148840"/>
            <a:ext cx="1207007" cy="53035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140" b="1" i="0">
                <a:solidFill>
                  <a:srgbClr val="FFFFFF"/>
                </a:solidFill>
                <a:latin typeface="Cambria"/>
              </a:rPr>
              <a:t>Define Processing</a:t>
            </a:r>
          </a:p>
        </p:txBody>
      </p:sp>
      <p:sp>
        <p:nvSpPr>
          <p:cNvPr id="12" name="Chevron 11"/>
          <p:cNvSpPr/>
          <p:nvPr/>
        </p:nvSpPr>
        <p:spPr>
          <a:xfrm>
            <a:off x="1828800" y="1920240"/>
            <a:ext cx="1316736" cy="1078992"/>
          </a:xfrm>
          <a:prstGeom prst="chevron">
            <a:avLst/>
          </a:prstGeom>
          <a:solidFill>
            <a:srgbClr val="2F75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883664" y="2148840"/>
            <a:ext cx="1207007" cy="53035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140" b="1" i="0">
                <a:solidFill>
                  <a:srgbClr val="FFFFFF"/>
                </a:solidFill>
                <a:latin typeface="Cambria"/>
              </a:rPr>
              <a:t>Inventory &amp; Role</a:t>
            </a:r>
          </a:p>
        </p:txBody>
      </p:sp>
      <p:sp>
        <p:nvSpPr>
          <p:cNvPr id="14" name="Chevron 13"/>
          <p:cNvSpPr/>
          <p:nvPr/>
        </p:nvSpPr>
        <p:spPr>
          <a:xfrm>
            <a:off x="3218688" y="1920240"/>
            <a:ext cx="1316736" cy="1078992"/>
          </a:xfrm>
          <a:prstGeom prst="chevron">
            <a:avLst/>
          </a:prstGeom>
          <a:solidFill>
            <a:srgbClr val="00A6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3273552" y="2148840"/>
            <a:ext cx="1207007" cy="53035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140" b="1" i="0">
                <a:solidFill>
                  <a:srgbClr val="FFFFFF"/>
                </a:solidFill>
                <a:latin typeface="Cambria"/>
              </a:rPr>
              <a:t>Assess Privacy Risk</a:t>
            </a:r>
          </a:p>
        </p:txBody>
      </p:sp>
      <p:sp>
        <p:nvSpPr>
          <p:cNvPr id="16" name="Chevron 15"/>
          <p:cNvSpPr/>
          <p:nvPr/>
        </p:nvSpPr>
        <p:spPr>
          <a:xfrm>
            <a:off x="4608576" y="1920240"/>
            <a:ext cx="1316736" cy="1078992"/>
          </a:xfrm>
          <a:prstGeom prst="chevron">
            <a:avLst/>
          </a:prstGeom>
          <a:solidFill>
            <a:srgbClr val="70AD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4663440" y="2148840"/>
            <a:ext cx="1207007" cy="53035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140" b="1" i="0">
                <a:solidFill>
                  <a:srgbClr val="FFFFFF"/>
                </a:solidFill>
                <a:latin typeface="Cambria"/>
              </a:rPr>
              <a:t>Design / Approve</a:t>
            </a:r>
          </a:p>
        </p:txBody>
      </p:sp>
      <p:sp>
        <p:nvSpPr>
          <p:cNvPr id="18" name="Chevron 17"/>
          <p:cNvSpPr/>
          <p:nvPr/>
        </p:nvSpPr>
        <p:spPr>
          <a:xfrm>
            <a:off x="5998464" y="1920240"/>
            <a:ext cx="1316736" cy="1078992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053328" y="2148840"/>
            <a:ext cx="1207007" cy="53035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140" b="1" i="0">
                <a:solidFill>
                  <a:srgbClr val="FFFFFF"/>
                </a:solidFill>
                <a:latin typeface="Cambria"/>
              </a:rPr>
              <a:t>Operate &amp; Share</a:t>
            </a:r>
          </a:p>
        </p:txBody>
      </p:sp>
      <p:sp>
        <p:nvSpPr>
          <p:cNvPr id="20" name="Chevron 19"/>
          <p:cNvSpPr/>
          <p:nvPr/>
        </p:nvSpPr>
        <p:spPr>
          <a:xfrm>
            <a:off x="7388352" y="1920240"/>
            <a:ext cx="1316736" cy="1078992"/>
          </a:xfrm>
          <a:prstGeom prst="chevron">
            <a:avLst/>
          </a:prstGeom>
          <a:solidFill>
            <a:srgbClr val="ED7D3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443216" y="2148840"/>
            <a:ext cx="1207007" cy="53035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140" b="1" i="0">
                <a:solidFill>
                  <a:srgbClr val="FFFFFF"/>
                </a:solidFill>
                <a:latin typeface="Cambria"/>
              </a:rPr>
              <a:t>Support Requests</a:t>
            </a:r>
          </a:p>
        </p:txBody>
      </p:sp>
      <p:sp>
        <p:nvSpPr>
          <p:cNvPr id="22" name="Chevron 21"/>
          <p:cNvSpPr/>
          <p:nvPr/>
        </p:nvSpPr>
        <p:spPr>
          <a:xfrm>
            <a:off x="8778240" y="1920240"/>
            <a:ext cx="1316736" cy="1078992"/>
          </a:xfrm>
          <a:prstGeom prst="chevron">
            <a:avLst/>
          </a:prstGeom>
          <a:solidFill>
            <a:srgbClr val="7030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833104" y="2148840"/>
            <a:ext cx="1207007" cy="53035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140" b="1" i="0">
                <a:solidFill>
                  <a:srgbClr val="FFFFFF"/>
                </a:solidFill>
                <a:latin typeface="Cambria"/>
              </a:rPr>
              <a:t>Retain / Delete</a:t>
            </a:r>
          </a:p>
        </p:txBody>
      </p:sp>
      <p:sp>
        <p:nvSpPr>
          <p:cNvPr id="24" name="Chevron 23"/>
          <p:cNvSpPr/>
          <p:nvPr/>
        </p:nvSpPr>
        <p:spPr>
          <a:xfrm>
            <a:off x="10168128" y="1920240"/>
            <a:ext cx="1316736" cy="1078992"/>
          </a:xfrm>
          <a:prstGeom prst="chevron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22992" y="2148840"/>
            <a:ext cx="1207007" cy="53035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140" b="1" i="0">
                <a:solidFill>
                  <a:srgbClr val="FFFFFF"/>
                </a:solidFill>
                <a:latin typeface="Cambria"/>
              </a:rPr>
              <a:t>Monitor &amp; Improve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31520" y="3703320"/>
            <a:ext cx="10698480" cy="11887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540" b="0" i="0">
                <a:solidFill>
                  <a:srgbClr val="262626"/>
                </a:solidFill>
                <a:latin typeface="Cambria"/>
              </a:rPr>
              <a:t>Typical evidence: processing inventory • privacy role • risk / impact assessment • approved notices / instructions • supplier records • request records • retention/deletion evidence • incident records • audit / review actions.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11480" y="100584"/>
            <a:ext cx="841248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200" b="1" i="0">
                <a:solidFill>
                  <a:srgbClr val="FFFFFF"/>
                </a:solidFill>
                <a:latin typeface="Cambria"/>
              </a:rPr>
              <a:t>Controller / Processor Responsibility Branch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321040" y="164592"/>
            <a:ext cx="3429000" cy="2011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i="0">
                <a:solidFill>
                  <a:srgbClr val="FFFFFF"/>
                </a:solidFill>
                <a:latin typeface="Cambria"/>
              </a:rPr>
              <a:t>Controller / Processor Branch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6455664"/>
            <a:ext cx="12191695" cy="402336"/>
          </a:xfrm>
          <a:prstGeom prst="rect">
            <a:avLst/>
          </a:prstGeom>
          <a:solidFill>
            <a:srgbClr val="EAF3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274320" y="6528816"/>
            <a:ext cx="7680960" cy="14630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00" b="0" i="0">
                <a:solidFill>
                  <a:srgbClr val="828282"/>
                </a:solidFill>
                <a:latin typeface="Cambria"/>
              </a:rPr>
              <a:t>Copyright © ISO Toolkits | www.iso-toolkits.org | info@iso-toolkits.org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0" y="6528816"/>
            <a:ext cx="3657600" cy="14630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800" b="0" i="0">
                <a:solidFill>
                  <a:srgbClr val="828282"/>
                </a:solidFill>
                <a:latin typeface="Cambria"/>
              </a:rPr>
              <a:t>PIMS-MAT-002 | Version 1.0 | 2026-09-18 | INTERNAL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841248"/>
            <a:ext cx="11155680" cy="420624"/>
          </a:xfrm>
          <a:prstGeom prst="roundRect">
            <a:avLst/>
          </a:prstGeom>
          <a:solidFill>
            <a:srgbClr val="FFF2CC"/>
          </a:solidFill>
          <a:ln>
            <a:solidFill>
              <a:srgbClr val="E6BE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58368" y="909828"/>
            <a:ext cx="10835640" cy="21031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30" b="0" i="1">
                <a:solidFill>
                  <a:srgbClr val="C00000"/>
                </a:solidFill>
                <a:latin typeface="Cambria"/>
              </a:rPr>
              <a:t>[Note] Privacy roles are processing-specific. An organization may act as PII controller for one activity and PII processor for another.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663440" y="1371600"/>
            <a:ext cx="2834640" cy="713232"/>
          </a:xfrm>
          <a:prstGeom prst="round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828032" y="1581912"/>
            <a:ext cx="2487168" cy="23774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400" b="1" i="0">
                <a:solidFill>
                  <a:srgbClr val="FFFFFF"/>
                </a:solidFill>
                <a:latin typeface="Cambria"/>
              </a:rPr>
              <a:t>DEFINE PROCESSING &amp; ROLE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58368" y="2514600"/>
            <a:ext cx="3154680" cy="640080"/>
          </a:xfrm>
          <a:prstGeom prst="roundRect">
            <a:avLst/>
          </a:prstGeom>
          <a:solidFill>
            <a:srgbClr val="2F75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22959" y="2706624"/>
            <a:ext cx="283464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500" b="1" i="0">
                <a:solidFill>
                  <a:srgbClr val="FFFFFF"/>
                </a:solidFill>
                <a:latin typeface="Cambria"/>
              </a:rPr>
              <a:t>PII CONTROLLER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366760" y="2514600"/>
            <a:ext cx="3154680" cy="640080"/>
          </a:xfrm>
          <a:prstGeom prst="roundRect">
            <a:avLst/>
          </a:prstGeom>
          <a:solidFill>
            <a:srgbClr val="00A6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531352" y="2706624"/>
            <a:ext cx="283464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500" b="1" i="0">
                <a:solidFill>
                  <a:srgbClr val="FFFFFF"/>
                </a:solidFill>
                <a:latin typeface="Cambria"/>
              </a:rPr>
              <a:t>PII PROCESSOR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68680" y="3310128"/>
            <a:ext cx="2788920" cy="2560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20" b="0" i="0">
                <a:solidFill>
                  <a:srgbClr val="262626"/>
                </a:solidFill>
                <a:latin typeface="Cambria"/>
              </a:rPr>
              <a:t>• Transparency / notices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68680" y="3813048"/>
            <a:ext cx="2788920" cy="2560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20" b="0" i="0">
                <a:solidFill>
                  <a:srgbClr val="262626"/>
                </a:solidFill>
                <a:latin typeface="Cambria"/>
              </a:rPr>
              <a:t>• Purpose &amp; minimization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68680" y="4315968"/>
            <a:ext cx="2788920" cy="2560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20" b="0" i="0">
                <a:solidFill>
                  <a:srgbClr val="262626"/>
                </a:solidFill>
                <a:latin typeface="Cambria"/>
              </a:rPr>
              <a:t>• PII principal requests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68680" y="4818888"/>
            <a:ext cx="2788920" cy="2560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20" b="0" i="0">
                <a:solidFill>
                  <a:srgbClr val="262626"/>
                </a:solidFill>
                <a:latin typeface="Cambria"/>
              </a:rPr>
              <a:t>• Supplier / processor governance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68680" y="5321808"/>
            <a:ext cx="2788920" cy="2560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20" b="0" i="0">
                <a:solidFill>
                  <a:srgbClr val="262626"/>
                </a:solidFill>
                <a:latin typeface="Cambria"/>
              </a:rPr>
              <a:t>• Retention &amp; transfer decisions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577072" y="3310128"/>
            <a:ext cx="2788920" cy="2560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20" b="0" i="0">
                <a:solidFill>
                  <a:srgbClr val="262626"/>
                </a:solidFill>
                <a:latin typeface="Cambria"/>
              </a:rPr>
              <a:t>• Documented instructions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577072" y="3813048"/>
            <a:ext cx="2788920" cy="2560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20" b="0" i="0">
                <a:solidFill>
                  <a:srgbClr val="262626"/>
                </a:solidFill>
                <a:latin typeface="Cambria"/>
              </a:rPr>
              <a:t>• Controller assistance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577072" y="4315968"/>
            <a:ext cx="2788920" cy="2560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20" b="0" i="0">
                <a:solidFill>
                  <a:srgbClr val="262626"/>
                </a:solidFill>
                <a:latin typeface="Cambria"/>
              </a:rPr>
              <a:t>• Sub-processor governance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577072" y="4818888"/>
            <a:ext cx="2788920" cy="2560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20" b="0" i="0">
                <a:solidFill>
                  <a:srgbClr val="262626"/>
                </a:solidFill>
                <a:latin typeface="Cambria"/>
              </a:rPr>
              <a:t>• Incident support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577072" y="5321808"/>
            <a:ext cx="2788920" cy="2560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20" b="0" i="0">
                <a:solidFill>
                  <a:srgbClr val="262626"/>
                </a:solidFill>
                <a:latin typeface="Cambria"/>
              </a:rPr>
              <a:t>• Return / deletion evidence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3977639" y="2834640"/>
            <a:ext cx="4206240" cy="2468880"/>
          </a:xfrm>
          <a:prstGeom prst="roundRect">
            <a:avLst/>
          </a:prstGeom>
          <a:solidFill>
            <a:srgbClr val="EAF3F8"/>
          </a:solidFill>
          <a:ln>
            <a:solidFill>
              <a:srgbClr val="2F75B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4206240" y="3054096"/>
            <a:ext cx="3749039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500" b="1" i="0">
                <a:solidFill>
                  <a:srgbClr val="1F4E79"/>
                </a:solidFill>
                <a:latin typeface="Cambria"/>
              </a:rPr>
              <a:t>SHARED PIMS MANAGEMENT SYSTEM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370832" y="3529584"/>
            <a:ext cx="3429000" cy="2011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80" b="0" i="0">
                <a:solidFill>
                  <a:srgbClr val="262626"/>
                </a:solidFill>
                <a:latin typeface="Cambria"/>
              </a:rPr>
              <a:t>• Context &amp; scope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370832" y="3822191"/>
            <a:ext cx="3429000" cy="2011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80" b="0" i="0">
                <a:solidFill>
                  <a:srgbClr val="262626"/>
                </a:solidFill>
                <a:latin typeface="Cambria"/>
              </a:rPr>
              <a:t>• Leadership / accountability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370832" y="4114800"/>
            <a:ext cx="3429000" cy="2011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80" b="0" i="0">
                <a:solidFill>
                  <a:srgbClr val="262626"/>
                </a:solidFill>
                <a:latin typeface="Cambria"/>
              </a:rPr>
              <a:t>• Privacy risk &amp; objectives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370832" y="4407408"/>
            <a:ext cx="3429000" cy="2011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80" b="0" i="0">
                <a:solidFill>
                  <a:srgbClr val="262626"/>
                </a:solidFill>
                <a:latin typeface="Cambria"/>
              </a:rPr>
              <a:t>• Competence / documented information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4370832" y="4700016"/>
            <a:ext cx="3429000" cy="2011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80" b="0" i="0">
                <a:solidFill>
                  <a:srgbClr val="262626"/>
                </a:solidFill>
                <a:latin typeface="Cambria"/>
              </a:rPr>
              <a:t>• Monitoring, audit &amp; management review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370832" y="4992624"/>
            <a:ext cx="3429000" cy="2011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80" b="0" i="0">
                <a:solidFill>
                  <a:srgbClr val="262626"/>
                </a:solidFill>
                <a:latin typeface="Cambria"/>
              </a:rPr>
              <a:t>• Corrective action &amp; improvement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11480" y="100584"/>
            <a:ext cx="841248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200" b="1" i="0">
                <a:solidFill>
                  <a:srgbClr val="FFFFFF"/>
                </a:solidFill>
                <a:latin typeface="Cambria"/>
              </a:rPr>
              <a:t>Privacy-by-Design &amp; Risk Gate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321040" y="164592"/>
            <a:ext cx="3429000" cy="2011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i="0">
                <a:solidFill>
                  <a:srgbClr val="FFFFFF"/>
                </a:solidFill>
                <a:latin typeface="Cambria"/>
              </a:rPr>
              <a:t>Change governance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6455664"/>
            <a:ext cx="12191695" cy="402336"/>
          </a:xfrm>
          <a:prstGeom prst="rect">
            <a:avLst/>
          </a:prstGeom>
          <a:solidFill>
            <a:srgbClr val="EAF3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274320" y="6528816"/>
            <a:ext cx="7680960" cy="14630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00" b="0" i="0">
                <a:solidFill>
                  <a:srgbClr val="828282"/>
                </a:solidFill>
                <a:latin typeface="Cambria"/>
              </a:rPr>
              <a:t>Copyright © ISO Toolkits | www.iso-toolkits.org | info@iso-toolkits.org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0" y="6528816"/>
            <a:ext cx="3657600" cy="14630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800" b="0" i="0">
                <a:solidFill>
                  <a:srgbClr val="828282"/>
                </a:solidFill>
                <a:latin typeface="Cambria"/>
              </a:rPr>
              <a:t>PIMS-MAT-002 | Version 1.0 | 2026-09-18 | INTERNAL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841248"/>
            <a:ext cx="11155680" cy="420624"/>
          </a:xfrm>
          <a:prstGeom prst="roundRect">
            <a:avLst/>
          </a:prstGeom>
          <a:solidFill>
            <a:srgbClr val="FFF2CC"/>
          </a:solidFill>
          <a:ln>
            <a:solidFill>
              <a:srgbClr val="E6BE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58368" y="909828"/>
            <a:ext cx="10835640" cy="21031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30" b="0" i="1">
                <a:solidFill>
                  <a:srgbClr val="C00000"/>
                </a:solidFill>
                <a:latin typeface="Cambria"/>
              </a:rPr>
              <a:t>[Note] Document and process names are practical toolkit labels; keep only items that support actual PIMS operation, assurance and evidence.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66928" y="1417320"/>
            <a:ext cx="5230368" cy="1133856"/>
          </a:xfrm>
          <a:prstGeom prst="roundRect">
            <a:avLst/>
          </a:prstGeom>
          <a:solidFill>
            <a:srgbClr val="F9FBFD"/>
          </a:solidFill>
          <a:ln>
            <a:solidFill>
              <a:srgbClr val="D2DC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566928" y="1417320"/>
            <a:ext cx="5230368" cy="301752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04088" y="1467612"/>
            <a:ext cx="4919472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20" b="1" i="0">
                <a:solidFill>
                  <a:srgbClr val="FFFFFF"/>
                </a:solidFill>
                <a:latin typeface="Cambria"/>
              </a:rPr>
              <a:t>1. Trigger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22376" y="1801368"/>
            <a:ext cx="4892040" cy="6217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10" b="0" i="0">
                <a:solidFill>
                  <a:srgbClr val="262626"/>
                </a:solidFill>
                <a:latin typeface="Cambria"/>
              </a:rPr>
              <a:t>New processing, material system/service change, new PII category, new purpose, supplier or location change.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45936" y="1417320"/>
            <a:ext cx="5230368" cy="1133856"/>
          </a:xfrm>
          <a:prstGeom prst="roundRect">
            <a:avLst/>
          </a:prstGeom>
          <a:solidFill>
            <a:srgbClr val="F9FBFD"/>
          </a:solidFill>
          <a:ln>
            <a:solidFill>
              <a:srgbClr val="D2DC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345936" y="1417320"/>
            <a:ext cx="5230368" cy="301752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83096" y="1467612"/>
            <a:ext cx="4919472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20" b="1" i="0">
                <a:solidFill>
                  <a:srgbClr val="FFFFFF"/>
                </a:solidFill>
                <a:latin typeface="Cambria"/>
              </a:rPr>
              <a:t>2. Inventory / Role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501384" y="1801368"/>
            <a:ext cx="4892040" cy="6217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10" b="0" i="0">
                <a:solidFill>
                  <a:srgbClr val="262626"/>
                </a:solidFill>
                <a:latin typeface="Cambria"/>
              </a:rPr>
              <a:t>Update processing inventory and identify controller, processor or other relevant accountability role.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66928" y="2825496"/>
            <a:ext cx="5230368" cy="1133856"/>
          </a:xfrm>
          <a:prstGeom prst="roundRect">
            <a:avLst/>
          </a:prstGeom>
          <a:solidFill>
            <a:srgbClr val="F9FBFD"/>
          </a:solidFill>
          <a:ln>
            <a:solidFill>
              <a:srgbClr val="D2DC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566928" y="2825496"/>
            <a:ext cx="5230368" cy="301752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04088" y="2875788"/>
            <a:ext cx="4919472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20" b="1" i="0">
                <a:solidFill>
                  <a:srgbClr val="FFFFFF"/>
                </a:solidFill>
                <a:latin typeface="Cambria"/>
              </a:rPr>
              <a:t>3. Risk Screening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22376" y="3209544"/>
            <a:ext cx="4892040" cy="6217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10" b="0" i="0">
                <a:solidFill>
                  <a:srgbClr val="262626"/>
                </a:solidFill>
                <a:latin typeface="Cambria"/>
              </a:rPr>
              <a:t>Assess privacy risk, affected principals, sensitivity, scale, technology, sharing and supplier dependencies.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345936" y="2825496"/>
            <a:ext cx="5230368" cy="1133856"/>
          </a:xfrm>
          <a:prstGeom prst="roundRect">
            <a:avLst/>
          </a:prstGeom>
          <a:solidFill>
            <a:srgbClr val="F9FBFD"/>
          </a:solidFill>
          <a:ln>
            <a:solidFill>
              <a:srgbClr val="D2DC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6345936" y="2825496"/>
            <a:ext cx="5230368" cy="301752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83096" y="2875788"/>
            <a:ext cx="4919472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20" b="1" i="0">
                <a:solidFill>
                  <a:srgbClr val="FFFFFF"/>
                </a:solidFill>
                <a:latin typeface="Cambria"/>
              </a:rPr>
              <a:t>4. Impact Assessment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501384" y="3209544"/>
            <a:ext cx="4892040" cy="6217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10" b="0" i="0">
                <a:solidFill>
                  <a:srgbClr val="262626"/>
                </a:solidFill>
                <a:latin typeface="Cambria"/>
              </a:rPr>
              <a:t>Perform the organization’s approved deeper privacy assessment where screening or criteria require it.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566928" y="4233672"/>
            <a:ext cx="5230368" cy="1133856"/>
          </a:xfrm>
          <a:prstGeom prst="roundRect">
            <a:avLst/>
          </a:prstGeom>
          <a:solidFill>
            <a:srgbClr val="F9FBFD"/>
          </a:solidFill>
          <a:ln>
            <a:solidFill>
              <a:srgbClr val="D2DC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566928" y="4233672"/>
            <a:ext cx="5230368" cy="301752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704088" y="4283964"/>
            <a:ext cx="4919472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20" b="1" i="0">
                <a:solidFill>
                  <a:srgbClr val="FFFFFF"/>
                </a:solidFill>
                <a:latin typeface="Cambria"/>
              </a:rPr>
              <a:t>5. Conditions / Approval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22376" y="4617720"/>
            <a:ext cx="4892040" cy="6217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10" b="0" i="0">
                <a:solidFill>
                  <a:srgbClr val="262626"/>
                </a:solidFill>
                <a:latin typeface="Cambria"/>
              </a:rPr>
              <a:t>Record required controls, owner, risk treatment, decision and escalation/acceptance evidence.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45936" y="4233672"/>
            <a:ext cx="5230368" cy="1133856"/>
          </a:xfrm>
          <a:prstGeom prst="roundRect">
            <a:avLst/>
          </a:prstGeom>
          <a:solidFill>
            <a:srgbClr val="F9FBFD"/>
          </a:solidFill>
          <a:ln>
            <a:solidFill>
              <a:srgbClr val="D2DC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6345936" y="4233672"/>
            <a:ext cx="5230368" cy="301752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83096" y="4283964"/>
            <a:ext cx="4919472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20" b="1" i="0">
                <a:solidFill>
                  <a:srgbClr val="FFFFFF"/>
                </a:solidFill>
                <a:latin typeface="Cambria"/>
              </a:rPr>
              <a:t>6. Implementation Evidence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501384" y="4617720"/>
            <a:ext cx="4892040" cy="6217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10" b="0" i="0">
                <a:solidFill>
                  <a:srgbClr val="262626"/>
                </a:solidFill>
                <a:latin typeface="Cambria"/>
              </a:rPr>
              <a:t>Verify approved privacy requirements are reflected in configuration, contracts, notices, procedures and records.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11480" y="100584"/>
            <a:ext cx="841248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200" b="1" i="0">
                <a:solidFill>
                  <a:srgbClr val="FFFFFF"/>
                </a:solidFill>
                <a:latin typeface="Cambria"/>
              </a:rPr>
              <a:t>PII Principal Request Process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321040" y="164592"/>
            <a:ext cx="3429000" cy="2011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i="0">
                <a:solidFill>
                  <a:srgbClr val="FFFFFF"/>
                </a:solidFill>
                <a:latin typeface="Cambria"/>
              </a:rPr>
              <a:t>Operational request flow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6455664"/>
            <a:ext cx="12191695" cy="402336"/>
          </a:xfrm>
          <a:prstGeom prst="rect">
            <a:avLst/>
          </a:prstGeom>
          <a:solidFill>
            <a:srgbClr val="EAF3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274320" y="6528816"/>
            <a:ext cx="7680960" cy="14630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00" b="0" i="0">
                <a:solidFill>
                  <a:srgbClr val="828282"/>
                </a:solidFill>
                <a:latin typeface="Cambria"/>
              </a:rPr>
              <a:t>Copyright © ISO Toolkits | www.iso-toolkits.org | info@iso-toolkits.org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0" y="6528816"/>
            <a:ext cx="3657600" cy="14630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800" b="0" i="0">
                <a:solidFill>
                  <a:srgbClr val="828282"/>
                </a:solidFill>
                <a:latin typeface="Cambria"/>
              </a:rPr>
              <a:t>PIMS-MAT-002 | Version 1.0 | 2026-09-18 | INTERNAL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841248"/>
            <a:ext cx="11155680" cy="420624"/>
          </a:xfrm>
          <a:prstGeom prst="roundRect">
            <a:avLst/>
          </a:prstGeom>
          <a:solidFill>
            <a:srgbClr val="FFF2CC"/>
          </a:solidFill>
          <a:ln>
            <a:solidFill>
              <a:srgbClr val="E6BE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58368" y="909828"/>
            <a:ext cx="10835640" cy="21031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30" b="0" i="1">
                <a:solidFill>
                  <a:srgbClr val="C00000"/>
                </a:solidFill>
                <a:latin typeface="Cambria"/>
              </a:rPr>
              <a:t>[Note] Document and process names are practical toolkit labels; keep only items that support actual PIMS operation, assurance and evidence.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66928" y="1417320"/>
            <a:ext cx="5230368" cy="1133856"/>
          </a:xfrm>
          <a:prstGeom prst="roundRect">
            <a:avLst/>
          </a:prstGeom>
          <a:solidFill>
            <a:srgbClr val="F9FBFD"/>
          </a:solidFill>
          <a:ln>
            <a:solidFill>
              <a:srgbClr val="D2DC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566928" y="1417320"/>
            <a:ext cx="5230368" cy="301752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04088" y="1467612"/>
            <a:ext cx="4919472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20" b="1" i="0">
                <a:solidFill>
                  <a:srgbClr val="FFFFFF"/>
                </a:solidFill>
                <a:latin typeface="Cambria"/>
              </a:rPr>
              <a:t>Recognize &amp; Register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22376" y="1801368"/>
            <a:ext cx="4892040" cy="6217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10" b="0" i="0">
                <a:solidFill>
                  <a:srgbClr val="262626"/>
                </a:solidFill>
                <a:latin typeface="Cambria"/>
              </a:rPr>
              <a:t>Identify privacy-related requests and create a controlled case without collecting unnecessary additional PII.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45936" y="1417320"/>
            <a:ext cx="5230368" cy="1133856"/>
          </a:xfrm>
          <a:prstGeom prst="roundRect">
            <a:avLst/>
          </a:prstGeom>
          <a:solidFill>
            <a:srgbClr val="F9FBFD"/>
          </a:solidFill>
          <a:ln>
            <a:solidFill>
              <a:srgbClr val="D2DC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345936" y="1417320"/>
            <a:ext cx="5230368" cy="301752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83096" y="1467612"/>
            <a:ext cx="4919472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20" b="1" i="0">
                <a:solidFill>
                  <a:srgbClr val="FFFFFF"/>
                </a:solidFill>
                <a:latin typeface="Cambria"/>
              </a:rPr>
              <a:t>Verify / Route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501384" y="1801368"/>
            <a:ext cx="4892040" cy="6217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10" b="0" i="0">
                <a:solidFill>
                  <a:srgbClr val="262626"/>
                </a:solidFill>
                <a:latin typeface="Cambria"/>
              </a:rPr>
              <a:t>Apply approved identity/authorization and routing controls appropriate to the request and risk.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66928" y="2825496"/>
            <a:ext cx="5230368" cy="1133856"/>
          </a:xfrm>
          <a:prstGeom prst="roundRect">
            <a:avLst/>
          </a:prstGeom>
          <a:solidFill>
            <a:srgbClr val="F9FBFD"/>
          </a:solidFill>
          <a:ln>
            <a:solidFill>
              <a:srgbClr val="D2DC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566928" y="2825496"/>
            <a:ext cx="5230368" cy="301752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04088" y="2875788"/>
            <a:ext cx="4919472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20" b="1" i="0">
                <a:solidFill>
                  <a:srgbClr val="FFFFFF"/>
                </a:solidFill>
                <a:latin typeface="Cambria"/>
              </a:rPr>
              <a:t>Assess &amp; Coordinate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22376" y="3209544"/>
            <a:ext cx="4892040" cy="6217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10" b="0" i="0">
                <a:solidFill>
                  <a:srgbClr val="262626"/>
                </a:solidFill>
                <a:latin typeface="Cambria"/>
              </a:rPr>
              <a:t>Determine relevant processing, systems, suppliers and decision inputs using verified applicable criteria.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345936" y="2825496"/>
            <a:ext cx="5230368" cy="1133856"/>
          </a:xfrm>
          <a:prstGeom prst="roundRect">
            <a:avLst/>
          </a:prstGeom>
          <a:solidFill>
            <a:srgbClr val="F9FBFD"/>
          </a:solidFill>
          <a:ln>
            <a:solidFill>
              <a:srgbClr val="D2DC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6345936" y="2825496"/>
            <a:ext cx="5230368" cy="301752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83096" y="2875788"/>
            <a:ext cx="4919472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20" b="1" i="0">
                <a:solidFill>
                  <a:srgbClr val="FFFFFF"/>
                </a:solidFill>
                <a:latin typeface="Cambria"/>
              </a:rPr>
              <a:t>Fulfil / Respond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501384" y="3209544"/>
            <a:ext cx="4892040" cy="6217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10" b="0" i="0">
                <a:solidFill>
                  <a:srgbClr val="262626"/>
                </a:solidFill>
                <a:latin typeface="Cambria"/>
              </a:rPr>
              <a:t>Complete approved actions and communicate the outcome through the defined channel.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566928" y="4233672"/>
            <a:ext cx="5230368" cy="1133856"/>
          </a:xfrm>
          <a:prstGeom prst="roundRect">
            <a:avLst/>
          </a:prstGeom>
          <a:solidFill>
            <a:srgbClr val="F9FBFD"/>
          </a:solidFill>
          <a:ln>
            <a:solidFill>
              <a:srgbClr val="D2DC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566928" y="4233672"/>
            <a:ext cx="5230368" cy="301752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704088" y="4283964"/>
            <a:ext cx="4919472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20" b="1" i="0">
                <a:solidFill>
                  <a:srgbClr val="FFFFFF"/>
                </a:solidFill>
                <a:latin typeface="Cambria"/>
              </a:rPr>
              <a:t>Close &amp; Evidence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22376" y="4617720"/>
            <a:ext cx="4892040" cy="6217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10" b="0" i="0">
                <a:solidFill>
                  <a:srgbClr val="262626"/>
                </a:solidFill>
                <a:latin typeface="Cambria"/>
              </a:rPr>
              <a:t>Record decision, communication, completion evidence, exceptions and responsible reviewer.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45936" y="4233672"/>
            <a:ext cx="5230368" cy="1133856"/>
          </a:xfrm>
          <a:prstGeom prst="roundRect">
            <a:avLst/>
          </a:prstGeom>
          <a:solidFill>
            <a:srgbClr val="F9FBFD"/>
          </a:solidFill>
          <a:ln>
            <a:solidFill>
              <a:srgbClr val="D2DC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6345936" y="4233672"/>
            <a:ext cx="5230368" cy="301752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83096" y="4283964"/>
            <a:ext cx="4919472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20" b="1" i="0">
                <a:solidFill>
                  <a:srgbClr val="FFFFFF"/>
                </a:solidFill>
                <a:latin typeface="Cambria"/>
              </a:rPr>
              <a:t>Learn &amp; Improve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501384" y="4617720"/>
            <a:ext cx="4892040" cy="6217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10" b="0" i="0">
                <a:solidFill>
                  <a:srgbClr val="262626"/>
                </a:solidFill>
                <a:latin typeface="Cambria"/>
              </a:rPr>
              <a:t>Use recurring request themes, delays or errors to improve inventory, systems, notices, knowledge and controls.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11480" y="100584"/>
            <a:ext cx="841248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200" b="1" i="0">
                <a:solidFill>
                  <a:srgbClr val="FFFFFF"/>
                </a:solidFill>
                <a:latin typeface="Cambria"/>
              </a:rPr>
              <a:t>Supplier / Processor &amp; Transfer Process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321040" y="164592"/>
            <a:ext cx="3429000" cy="2011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i="0">
                <a:solidFill>
                  <a:srgbClr val="FFFFFF"/>
                </a:solidFill>
                <a:latin typeface="Cambria"/>
              </a:rPr>
              <a:t>Third-party privacy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6455664"/>
            <a:ext cx="12191695" cy="402336"/>
          </a:xfrm>
          <a:prstGeom prst="rect">
            <a:avLst/>
          </a:prstGeom>
          <a:solidFill>
            <a:srgbClr val="EAF3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274320" y="6528816"/>
            <a:ext cx="7680960" cy="14630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00" b="0" i="0">
                <a:solidFill>
                  <a:srgbClr val="828282"/>
                </a:solidFill>
                <a:latin typeface="Cambria"/>
              </a:rPr>
              <a:t>Copyright © ISO Toolkits | www.iso-toolkits.org | info@iso-toolkits.org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0" y="6528816"/>
            <a:ext cx="3657600" cy="14630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800" b="0" i="0">
                <a:solidFill>
                  <a:srgbClr val="828282"/>
                </a:solidFill>
                <a:latin typeface="Cambria"/>
              </a:rPr>
              <a:t>PIMS-MAT-002 | Version 1.0 | 2026-09-18 | INTERNAL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841248"/>
            <a:ext cx="11155680" cy="420624"/>
          </a:xfrm>
          <a:prstGeom prst="roundRect">
            <a:avLst/>
          </a:prstGeom>
          <a:solidFill>
            <a:srgbClr val="FFF2CC"/>
          </a:solidFill>
          <a:ln>
            <a:solidFill>
              <a:srgbClr val="E6BE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58368" y="909828"/>
            <a:ext cx="10835640" cy="21031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30" b="0" i="1">
                <a:solidFill>
                  <a:srgbClr val="C00000"/>
                </a:solidFill>
                <a:latin typeface="Cambria"/>
              </a:rPr>
              <a:t>[Note] Document and process names are practical toolkit labels; keep only items that support actual PIMS operation, assurance and evidence.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66928" y="1417320"/>
            <a:ext cx="5230368" cy="1133856"/>
          </a:xfrm>
          <a:prstGeom prst="roundRect">
            <a:avLst/>
          </a:prstGeom>
          <a:solidFill>
            <a:srgbClr val="F9FBFD"/>
          </a:solidFill>
          <a:ln>
            <a:solidFill>
              <a:srgbClr val="D2DC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566928" y="1417320"/>
            <a:ext cx="5230368" cy="301752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04088" y="1467612"/>
            <a:ext cx="4919472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20" b="1" i="0">
                <a:solidFill>
                  <a:srgbClr val="FFFFFF"/>
                </a:solidFill>
                <a:latin typeface="Cambria"/>
              </a:rPr>
              <a:t>Scope Processing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22376" y="1801368"/>
            <a:ext cx="4892040" cy="6217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10" b="0" i="0">
                <a:solidFill>
                  <a:srgbClr val="262626"/>
                </a:solidFill>
                <a:latin typeface="Cambria"/>
              </a:rPr>
              <a:t>Define supplier service, PII access, privacy role, PII categories, purpose, systems and locations.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45936" y="1417320"/>
            <a:ext cx="5230368" cy="1133856"/>
          </a:xfrm>
          <a:prstGeom prst="roundRect">
            <a:avLst/>
          </a:prstGeom>
          <a:solidFill>
            <a:srgbClr val="F9FBFD"/>
          </a:solidFill>
          <a:ln>
            <a:solidFill>
              <a:srgbClr val="D2DC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345936" y="1417320"/>
            <a:ext cx="5230368" cy="301752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83096" y="1467612"/>
            <a:ext cx="4919472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20" b="1" i="0">
                <a:solidFill>
                  <a:srgbClr val="FFFFFF"/>
                </a:solidFill>
                <a:latin typeface="Cambria"/>
              </a:rPr>
              <a:t>Due Diligence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501384" y="1801368"/>
            <a:ext cx="4892040" cy="6217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10" b="0" i="0">
                <a:solidFill>
                  <a:srgbClr val="262626"/>
                </a:solidFill>
                <a:latin typeface="Cambria"/>
              </a:rPr>
              <a:t>Assess privacy governance, security coordination, incidents, sub-processors, retention/deletion and assurance evidence.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66928" y="2825496"/>
            <a:ext cx="5230368" cy="1133856"/>
          </a:xfrm>
          <a:prstGeom prst="roundRect">
            <a:avLst/>
          </a:prstGeom>
          <a:solidFill>
            <a:srgbClr val="F9FBFD"/>
          </a:solidFill>
          <a:ln>
            <a:solidFill>
              <a:srgbClr val="D2DC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566928" y="2825496"/>
            <a:ext cx="5230368" cy="301752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04088" y="2875788"/>
            <a:ext cx="4919472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20" b="1" i="0">
                <a:solidFill>
                  <a:srgbClr val="FFFFFF"/>
                </a:solidFill>
                <a:latin typeface="Cambria"/>
              </a:rPr>
              <a:t>Contract / Instructions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22376" y="3209544"/>
            <a:ext cx="4892040" cy="6217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10" b="0" i="0">
                <a:solidFill>
                  <a:srgbClr val="262626"/>
                </a:solidFill>
                <a:latin typeface="Cambria"/>
              </a:rPr>
              <a:t>Document approved processing responsibilities, instructions, assistance and change/notification expectations.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345936" y="2825496"/>
            <a:ext cx="5230368" cy="1133856"/>
          </a:xfrm>
          <a:prstGeom prst="roundRect">
            <a:avLst/>
          </a:prstGeom>
          <a:solidFill>
            <a:srgbClr val="F9FBFD"/>
          </a:solidFill>
          <a:ln>
            <a:solidFill>
              <a:srgbClr val="D2DC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6345936" y="2825496"/>
            <a:ext cx="5230368" cy="301752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83096" y="2875788"/>
            <a:ext cx="4919472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20" b="1" i="0">
                <a:solidFill>
                  <a:srgbClr val="FFFFFF"/>
                </a:solidFill>
                <a:latin typeface="Cambria"/>
              </a:rPr>
              <a:t>Sub-processors &amp; Locations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501384" y="3209544"/>
            <a:ext cx="4892040" cy="6217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10" b="0" i="0">
                <a:solidFill>
                  <a:srgbClr val="262626"/>
                </a:solidFill>
                <a:latin typeface="Cambria"/>
              </a:rPr>
              <a:t>Maintain current sub-processor and processing-location information; review material changes.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566928" y="4233672"/>
            <a:ext cx="5230368" cy="1133856"/>
          </a:xfrm>
          <a:prstGeom prst="roundRect">
            <a:avLst/>
          </a:prstGeom>
          <a:solidFill>
            <a:srgbClr val="F9FBFD"/>
          </a:solidFill>
          <a:ln>
            <a:solidFill>
              <a:srgbClr val="D2DC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566928" y="4233672"/>
            <a:ext cx="5230368" cy="301752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704088" y="4283964"/>
            <a:ext cx="4919472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20" b="1" i="0">
                <a:solidFill>
                  <a:srgbClr val="FFFFFF"/>
                </a:solidFill>
                <a:latin typeface="Cambria"/>
              </a:rPr>
              <a:t>Transfer Governance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22376" y="4617720"/>
            <a:ext cx="4892040" cy="6217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10" b="0" i="0">
                <a:solidFill>
                  <a:srgbClr val="262626"/>
                </a:solidFill>
                <a:latin typeface="Cambria"/>
              </a:rPr>
              <a:t>Apply verified applicable or contractual mechanisms for cross-border/restricted transfers where relevant.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45936" y="4233672"/>
            <a:ext cx="5230368" cy="1133856"/>
          </a:xfrm>
          <a:prstGeom prst="roundRect">
            <a:avLst/>
          </a:prstGeom>
          <a:solidFill>
            <a:srgbClr val="F9FBFD"/>
          </a:solidFill>
          <a:ln>
            <a:solidFill>
              <a:srgbClr val="D2DC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6345936" y="4233672"/>
            <a:ext cx="5230368" cy="301752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83096" y="4283964"/>
            <a:ext cx="4919472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20" b="1" i="0">
                <a:solidFill>
                  <a:srgbClr val="FFFFFF"/>
                </a:solidFill>
                <a:latin typeface="Cambria"/>
              </a:rPr>
              <a:t>Monitor &amp; Exit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501384" y="4617720"/>
            <a:ext cx="4892040" cy="6217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10" b="0" i="0">
                <a:solidFill>
                  <a:srgbClr val="262626"/>
                </a:solidFill>
                <a:latin typeface="Cambria"/>
              </a:rPr>
              <a:t>Review supplier performance, incidents and changes; control access removal, data return/deletion and exit evidence.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11480" y="100584"/>
            <a:ext cx="841248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200" b="1" i="0">
                <a:solidFill>
                  <a:srgbClr val="FFFFFF"/>
                </a:solidFill>
                <a:latin typeface="Cambria"/>
              </a:rPr>
              <a:t>Cross-Functional Privacy Swimlane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321040" y="164592"/>
            <a:ext cx="3429000" cy="2011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i="0">
                <a:solidFill>
                  <a:srgbClr val="FFFFFF"/>
                </a:solidFill>
                <a:latin typeface="Cambria"/>
              </a:rPr>
              <a:t>Cross-Functional Privacy Lifecycle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6455664"/>
            <a:ext cx="12191695" cy="402336"/>
          </a:xfrm>
          <a:prstGeom prst="rect">
            <a:avLst/>
          </a:prstGeom>
          <a:solidFill>
            <a:srgbClr val="EAF3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274320" y="6528816"/>
            <a:ext cx="7680960" cy="14630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00" b="0" i="0">
                <a:solidFill>
                  <a:srgbClr val="828282"/>
                </a:solidFill>
                <a:latin typeface="Cambria"/>
              </a:rPr>
              <a:t>Copyright © ISO Toolkits | www.iso-toolkits.org | info@iso-toolkits.org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0" y="6528816"/>
            <a:ext cx="3657600" cy="14630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800" b="0" i="0">
                <a:solidFill>
                  <a:srgbClr val="828282"/>
                </a:solidFill>
                <a:latin typeface="Cambria"/>
              </a:rPr>
              <a:t>PIMS-MAT-002 | Version 1.0 | 2026-09-18 | INTERNAL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841248"/>
            <a:ext cx="11155680" cy="420624"/>
          </a:xfrm>
          <a:prstGeom prst="roundRect">
            <a:avLst/>
          </a:prstGeom>
          <a:solidFill>
            <a:srgbClr val="FFF2CC"/>
          </a:solidFill>
          <a:ln>
            <a:solidFill>
              <a:srgbClr val="E6BE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58368" y="909828"/>
            <a:ext cx="10835640" cy="21031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30" b="0" i="1">
                <a:solidFill>
                  <a:srgbClr val="C00000"/>
                </a:solidFill>
                <a:latin typeface="Cambria"/>
              </a:rPr>
              <a:t>[Note] Replace generic roles with actual accountable functions and keep legal interpretation with qualified/authorized roles.</a:t>
            </a:r>
          </a:p>
        </p:txBody>
      </p:sp>
      <p:sp>
        <p:nvSpPr>
          <p:cNvPr id="10" name="Rectangle 9"/>
          <p:cNvSpPr/>
          <p:nvPr/>
        </p:nvSpPr>
        <p:spPr>
          <a:xfrm>
            <a:off x="1508760" y="1078992"/>
            <a:ext cx="1676400" cy="283464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527048" y="1133856"/>
            <a:ext cx="1639824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960" b="1" i="0">
                <a:solidFill>
                  <a:srgbClr val="FFFFFF"/>
                </a:solidFill>
                <a:latin typeface="Cambria"/>
              </a:rPr>
              <a:t>Initiate</a:t>
            </a:r>
          </a:p>
        </p:txBody>
      </p:sp>
      <p:sp>
        <p:nvSpPr>
          <p:cNvPr id="12" name="Rectangle 11"/>
          <p:cNvSpPr/>
          <p:nvPr/>
        </p:nvSpPr>
        <p:spPr>
          <a:xfrm>
            <a:off x="3185160" y="1078992"/>
            <a:ext cx="1676400" cy="283464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3203448" y="1133856"/>
            <a:ext cx="1639824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960" b="1" i="0">
                <a:solidFill>
                  <a:srgbClr val="FFFFFF"/>
                </a:solidFill>
                <a:latin typeface="Cambria"/>
              </a:rPr>
              <a:t>Assess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861560" y="1078992"/>
            <a:ext cx="1676400" cy="283464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879848" y="1133856"/>
            <a:ext cx="1639824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960" b="1" i="0">
                <a:solidFill>
                  <a:srgbClr val="FFFFFF"/>
                </a:solidFill>
                <a:latin typeface="Cambria"/>
              </a:rPr>
              <a:t>Approve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537960" y="1078992"/>
            <a:ext cx="1676400" cy="283464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556248" y="1133856"/>
            <a:ext cx="1639824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960" b="1" i="0">
                <a:solidFill>
                  <a:srgbClr val="FFFFFF"/>
                </a:solidFill>
                <a:latin typeface="Cambria"/>
              </a:rPr>
              <a:t>Operate</a:t>
            </a:r>
          </a:p>
        </p:txBody>
      </p:sp>
      <p:sp>
        <p:nvSpPr>
          <p:cNvPr id="18" name="Rectangle 17"/>
          <p:cNvSpPr/>
          <p:nvPr/>
        </p:nvSpPr>
        <p:spPr>
          <a:xfrm>
            <a:off x="8214360" y="1078992"/>
            <a:ext cx="1676400" cy="283464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232648" y="1133856"/>
            <a:ext cx="1639824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960" b="1" i="0">
                <a:solidFill>
                  <a:srgbClr val="FFFFFF"/>
                </a:solidFill>
                <a:latin typeface="Cambria"/>
              </a:rPr>
              <a:t>Monitor</a:t>
            </a:r>
          </a:p>
        </p:txBody>
      </p:sp>
      <p:sp>
        <p:nvSpPr>
          <p:cNvPr id="20" name="Rectangle 19"/>
          <p:cNvSpPr/>
          <p:nvPr/>
        </p:nvSpPr>
        <p:spPr>
          <a:xfrm>
            <a:off x="9890760" y="1078992"/>
            <a:ext cx="1676400" cy="283464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9909048" y="1133856"/>
            <a:ext cx="1639824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960" b="1" i="0">
                <a:solidFill>
                  <a:srgbClr val="FFFFFF"/>
                </a:solidFill>
                <a:latin typeface="Cambria"/>
              </a:rPr>
              <a:t>Improve</a:t>
            </a:r>
          </a:p>
        </p:txBody>
      </p:sp>
      <p:sp>
        <p:nvSpPr>
          <p:cNvPr id="22" name="Rectangle 21"/>
          <p:cNvSpPr/>
          <p:nvPr/>
        </p:nvSpPr>
        <p:spPr>
          <a:xfrm>
            <a:off x="256032" y="1417320"/>
            <a:ext cx="1143000" cy="786384"/>
          </a:xfrm>
          <a:prstGeom prst="rect">
            <a:avLst/>
          </a:prstGeom>
          <a:solidFill>
            <a:srgbClr val="D9EAF7"/>
          </a:solidFill>
          <a:ln>
            <a:solidFill>
              <a:srgbClr val="2F75B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320040" y="1591056"/>
            <a:ext cx="1005840" cy="32918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019" b="1" i="0">
                <a:solidFill>
                  <a:srgbClr val="262626"/>
                </a:solidFill>
                <a:latin typeface="Cambria"/>
              </a:rPr>
              <a:t>Business / Project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508760" y="1417320"/>
            <a:ext cx="1676400" cy="786384"/>
          </a:xfrm>
          <a:prstGeom prst="rect">
            <a:avLst/>
          </a:prstGeom>
          <a:solidFill>
            <a:srgbClr val="FFFFFF"/>
          </a:solidFill>
          <a:ln>
            <a:solidFill>
              <a:srgbClr val="D7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3185160" y="1417320"/>
            <a:ext cx="1676400" cy="786384"/>
          </a:xfrm>
          <a:prstGeom prst="rect">
            <a:avLst/>
          </a:prstGeom>
          <a:solidFill>
            <a:srgbClr val="FFFFFF"/>
          </a:solidFill>
          <a:ln>
            <a:solidFill>
              <a:srgbClr val="D7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4861560" y="1417320"/>
            <a:ext cx="1676400" cy="786384"/>
          </a:xfrm>
          <a:prstGeom prst="rect">
            <a:avLst/>
          </a:prstGeom>
          <a:solidFill>
            <a:srgbClr val="FFFFFF"/>
          </a:solidFill>
          <a:ln>
            <a:solidFill>
              <a:srgbClr val="D7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6537960" y="1417320"/>
            <a:ext cx="1676400" cy="786384"/>
          </a:xfrm>
          <a:prstGeom prst="rect">
            <a:avLst/>
          </a:prstGeom>
          <a:solidFill>
            <a:srgbClr val="FFFFFF"/>
          </a:solidFill>
          <a:ln>
            <a:solidFill>
              <a:srgbClr val="D7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8214360" y="1417320"/>
            <a:ext cx="1676400" cy="786384"/>
          </a:xfrm>
          <a:prstGeom prst="rect">
            <a:avLst/>
          </a:prstGeom>
          <a:solidFill>
            <a:srgbClr val="FFFFFF"/>
          </a:solidFill>
          <a:ln>
            <a:solidFill>
              <a:srgbClr val="D7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9890760" y="1417320"/>
            <a:ext cx="1676400" cy="786384"/>
          </a:xfrm>
          <a:prstGeom prst="rect">
            <a:avLst/>
          </a:prstGeom>
          <a:solidFill>
            <a:srgbClr val="FFFFFF"/>
          </a:solidFill>
          <a:ln>
            <a:solidFill>
              <a:srgbClr val="D7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256032" y="2203704"/>
            <a:ext cx="1143000" cy="786384"/>
          </a:xfrm>
          <a:prstGeom prst="rect">
            <a:avLst/>
          </a:prstGeom>
          <a:solidFill>
            <a:srgbClr val="D9EAF7"/>
          </a:solidFill>
          <a:ln>
            <a:solidFill>
              <a:srgbClr val="2F75B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320040" y="2377440"/>
            <a:ext cx="1005840" cy="32918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019" b="1" i="0">
                <a:solidFill>
                  <a:srgbClr val="262626"/>
                </a:solidFill>
                <a:latin typeface="Cambria"/>
              </a:rPr>
              <a:t>Privacy / PIMS</a:t>
            </a:r>
          </a:p>
        </p:txBody>
      </p:sp>
      <p:sp>
        <p:nvSpPr>
          <p:cNvPr id="32" name="Rectangle 31"/>
          <p:cNvSpPr/>
          <p:nvPr/>
        </p:nvSpPr>
        <p:spPr>
          <a:xfrm>
            <a:off x="1508760" y="2203704"/>
            <a:ext cx="1676400" cy="786384"/>
          </a:xfrm>
          <a:prstGeom prst="rect">
            <a:avLst/>
          </a:prstGeom>
          <a:solidFill>
            <a:srgbClr val="FFFFFF"/>
          </a:solidFill>
          <a:ln>
            <a:solidFill>
              <a:srgbClr val="D7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3185160" y="2203704"/>
            <a:ext cx="1676400" cy="786384"/>
          </a:xfrm>
          <a:prstGeom prst="rect">
            <a:avLst/>
          </a:prstGeom>
          <a:solidFill>
            <a:srgbClr val="FFFFFF"/>
          </a:solidFill>
          <a:ln>
            <a:solidFill>
              <a:srgbClr val="D7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4861560" y="2203704"/>
            <a:ext cx="1676400" cy="786384"/>
          </a:xfrm>
          <a:prstGeom prst="rect">
            <a:avLst/>
          </a:prstGeom>
          <a:solidFill>
            <a:srgbClr val="FFFFFF"/>
          </a:solidFill>
          <a:ln>
            <a:solidFill>
              <a:srgbClr val="D7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6537960" y="2203704"/>
            <a:ext cx="1676400" cy="786384"/>
          </a:xfrm>
          <a:prstGeom prst="rect">
            <a:avLst/>
          </a:prstGeom>
          <a:solidFill>
            <a:srgbClr val="FFFFFF"/>
          </a:solidFill>
          <a:ln>
            <a:solidFill>
              <a:srgbClr val="D7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8214360" y="2203704"/>
            <a:ext cx="1676400" cy="786384"/>
          </a:xfrm>
          <a:prstGeom prst="rect">
            <a:avLst/>
          </a:prstGeom>
          <a:solidFill>
            <a:srgbClr val="FFFFFF"/>
          </a:solidFill>
          <a:ln>
            <a:solidFill>
              <a:srgbClr val="D7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Rectangle 36"/>
          <p:cNvSpPr/>
          <p:nvPr/>
        </p:nvSpPr>
        <p:spPr>
          <a:xfrm>
            <a:off x="9890760" y="2203704"/>
            <a:ext cx="1676400" cy="786384"/>
          </a:xfrm>
          <a:prstGeom prst="rect">
            <a:avLst/>
          </a:prstGeom>
          <a:solidFill>
            <a:srgbClr val="FFFFFF"/>
          </a:solidFill>
          <a:ln>
            <a:solidFill>
              <a:srgbClr val="D7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>
            <a:off x="256032" y="2990088"/>
            <a:ext cx="1143000" cy="786384"/>
          </a:xfrm>
          <a:prstGeom prst="rect">
            <a:avLst/>
          </a:prstGeom>
          <a:solidFill>
            <a:srgbClr val="D9EAF7"/>
          </a:solidFill>
          <a:ln>
            <a:solidFill>
              <a:srgbClr val="2F75B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320040" y="3163824"/>
            <a:ext cx="1005840" cy="32918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019" b="1" i="0">
                <a:solidFill>
                  <a:srgbClr val="262626"/>
                </a:solidFill>
                <a:latin typeface="Cambria"/>
              </a:rPr>
              <a:t>Security / Technology</a:t>
            </a:r>
          </a:p>
        </p:txBody>
      </p:sp>
      <p:sp>
        <p:nvSpPr>
          <p:cNvPr id="40" name="Rectangle 39"/>
          <p:cNvSpPr/>
          <p:nvPr/>
        </p:nvSpPr>
        <p:spPr>
          <a:xfrm>
            <a:off x="1508760" y="2990088"/>
            <a:ext cx="1676400" cy="786384"/>
          </a:xfrm>
          <a:prstGeom prst="rect">
            <a:avLst/>
          </a:prstGeom>
          <a:solidFill>
            <a:srgbClr val="FFFFFF"/>
          </a:solidFill>
          <a:ln>
            <a:solidFill>
              <a:srgbClr val="D7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3185160" y="2990088"/>
            <a:ext cx="1676400" cy="786384"/>
          </a:xfrm>
          <a:prstGeom prst="rect">
            <a:avLst/>
          </a:prstGeom>
          <a:solidFill>
            <a:srgbClr val="FFFFFF"/>
          </a:solidFill>
          <a:ln>
            <a:solidFill>
              <a:srgbClr val="D7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Rectangle 41"/>
          <p:cNvSpPr/>
          <p:nvPr/>
        </p:nvSpPr>
        <p:spPr>
          <a:xfrm>
            <a:off x="4861560" y="2990088"/>
            <a:ext cx="1676400" cy="786384"/>
          </a:xfrm>
          <a:prstGeom prst="rect">
            <a:avLst/>
          </a:prstGeom>
          <a:solidFill>
            <a:srgbClr val="FFFFFF"/>
          </a:solidFill>
          <a:ln>
            <a:solidFill>
              <a:srgbClr val="D7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Rectangle 42"/>
          <p:cNvSpPr/>
          <p:nvPr/>
        </p:nvSpPr>
        <p:spPr>
          <a:xfrm>
            <a:off x="6537960" y="2990088"/>
            <a:ext cx="1676400" cy="786384"/>
          </a:xfrm>
          <a:prstGeom prst="rect">
            <a:avLst/>
          </a:prstGeom>
          <a:solidFill>
            <a:srgbClr val="FFFFFF"/>
          </a:solidFill>
          <a:ln>
            <a:solidFill>
              <a:srgbClr val="D7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Rectangle 43"/>
          <p:cNvSpPr/>
          <p:nvPr/>
        </p:nvSpPr>
        <p:spPr>
          <a:xfrm>
            <a:off x="8214360" y="2990088"/>
            <a:ext cx="1676400" cy="786384"/>
          </a:xfrm>
          <a:prstGeom prst="rect">
            <a:avLst/>
          </a:prstGeom>
          <a:solidFill>
            <a:srgbClr val="FFFFFF"/>
          </a:solidFill>
          <a:ln>
            <a:solidFill>
              <a:srgbClr val="D7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Rectangle 44"/>
          <p:cNvSpPr/>
          <p:nvPr/>
        </p:nvSpPr>
        <p:spPr>
          <a:xfrm>
            <a:off x="9890760" y="2990088"/>
            <a:ext cx="1676400" cy="786384"/>
          </a:xfrm>
          <a:prstGeom prst="rect">
            <a:avLst/>
          </a:prstGeom>
          <a:solidFill>
            <a:srgbClr val="FFFFFF"/>
          </a:solidFill>
          <a:ln>
            <a:solidFill>
              <a:srgbClr val="D7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256032" y="3776472"/>
            <a:ext cx="1143000" cy="786384"/>
          </a:xfrm>
          <a:prstGeom prst="rect">
            <a:avLst/>
          </a:prstGeom>
          <a:solidFill>
            <a:srgbClr val="D9EAF7"/>
          </a:solidFill>
          <a:ln>
            <a:solidFill>
              <a:srgbClr val="2F75B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320040" y="3950208"/>
            <a:ext cx="1005840" cy="32918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019" b="1" i="0">
                <a:solidFill>
                  <a:srgbClr val="262626"/>
                </a:solidFill>
                <a:latin typeface="Cambria"/>
              </a:rPr>
              <a:t>Procurement / Supplier</a:t>
            </a:r>
          </a:p>
        </p:txBody>
      </p:sp>
      <p:sp>
        <p:nvSpPr>
          <p:cNvPr id="48" name="Rectangle 47"/>
          <p:cNvSpPr/>
          <p:nvPr/>
        </p:nvSpPr>
        <p:spPr>
          <a:xfrm>
            <a:off x="1508760" y="3776472"/>
            <a:ext cx="1676400" cy="786384"/>
          </a:xfrm>
          <a:prstGeom prst="rect">
            <a:avLst/>
          </a:prstGeom>
          <a:solidFill>
            <a:srgbClr val="FFFFFF"/>
          </a:solidFill>
          <a:ln>
            <a:solidFill>
              <a:srgbClr val="D7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Rectangle 48"/>
          <p:cNvSpPr/>
          <p:nvPr/>
        </p:nvSpPr>
        <p:spPr>
          <a:xfrm>
            <a:off x="3185160" y="3776472"/>
            <a:ext cx="1676400" cy="786384"/>
          </a:xfrm>
          <a:prstGeom prst="rect">
            <a:avLst/>
          </a:prstGeom>
          <a:solidFill>
            <a:srgbClr val="FFFFFF"/>
          </a:solidFill>
          <a:ln>
            <a:solidFill>
              <a:srgbClr val="D7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Rectangle 49"/>
          <p:cNvSpPr/>
          <p:nvPr/>
        </p:nvSpPr>
        <p:spPr>
          <a:xfrm>
            <a:off x="4861560" y="3776472"/>
            <a:ext cx="1676400" cy="786384"/>
          </a:xfrm>
          <a:prstGeom prst="rect">
            <a:avLst/>
          </a:prstGeom>
          <a:solidFill>
            <a:srgbClr val="FFFFFF"/>
          </a:solidFill>
          <a:ln>
            <a:solidFill>
              <a:srgbClr val="D7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Rectangle 50"/>
          <p:cNvSpPr/>
          <p:nvPr/>
        </p:nvSpPr>
        <p:spPr>
          <a:xfrm>
            <a:off x="6537960" y="3776472"/>
            <a:ext cx="1676400" cy="786384"/>
          </a:xfrm>
          <a:prstGeom prst="rect">
            <a:avLst/>
          </a:prstGeom>
          <a:solidFill>
            <a:srgbClr val="FFFFFF"/>
          </a:solidFill>
          <a:ln>
            <a:solidFill>
              <a:srgbClr val="D7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Rectangle 51"/>
          <p:cNvSpPr/>
          <p:nvPr/>
        </p:nvSpPr>
        <p:spPr>
          <a:xfrm>
            <a:off x="8214360" y="3776472"/>
            <a:ext cx="1676400" cy="786384"/>
          </a:xfrm>
          <a:prstGeom prst="rect">
            <a:avLst/>
          </a:prstGeom>
          <a:solidFill>
            <a:srgbClr val="FFFFFF"/>
          </a:solidFill>
          <a:ln>
            <a:solidFill>
              <a:srgbClr val="D7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Rectangle 52"/>
          <p:cNvSpPr/>
          <p:nvPr/>
        </p:nvSpPr>
        <p:spPr>
          <a:xfrm>
            <a:off x="9890760" y="3776472"/>
            <a:ext cx="1676400" cy="786384"/>
          </a:xfrm>
          <a:prstGeom prst="rect">
            <a:avLst/>
          </a:prstGeom>
          <a:solidFill>
            <a:srgbClr val="FFFFFF"/>
          </a:solidFill>
          <a:ln>
            <a:solidFill>
              <a:srgbClr val="D7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Rectangle 53"/>
          <p:cNvSpPr/>
          <p:nvPr/>
        </p:nvSpPr>
        <p:spPr>
          <a:xfrm>
            <a:off x="256032" y="4562856"/>
            <a:ext cx="1143000" cy="786384"/>
          </a:xfrm>
          <a:prstGeom prst="rect">
            <a:avLst/>
          </a:prstGeom>
          <a:solidFill>
            <a:srgbClr val="D9EAF7"/>
          </a:solidFill>
          <a:ln>
            <a:solidFill>
              <a:srgbClr val="2F75B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TextBox 54"/>
          <p:cNvSpPr txBox="1"/>
          <p:nvPr/>
        </p:nvSpPr>
        <p:spPr>
          <a:xfrm>
            <a:off x="320040" y="4736592"/>
            <a:ext cx="1005840" cy="32918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019" b="1" i="0">
                <a:solidFill>
                  <a:srgbClr val="262626"/>
                </a:solidFill>
                <a:latin typeface="Cambria"/>
              </a:rPr>
              <a:t>Management / Audit</a:t>
            </a:r>
          </a:p>
        </p:txBody>
      </p:sp>
      <p:sp>
        <p:nvSpPr>
          <p:cNvPr id="56" name="Rectangle 55"/>
          <p:cNvSpPr/>
          <p:nvPr/>
        </p:nvSpPr>
        <p:spPr>
          <a:xfrm>
            <a:off x="1508760" y="4562856"/>
            <a:ext cx="1676400" cy="786384"/>
          </a:xfrm>
          <a:prstGeom prst="rect">
            <a:avLst/>
          </a:prstGeom>
          <a:solidFill>
            <a:srgbClr val="FFFFFF"/>
          </a:solidFill>
          <a:ln>
            <a:solidFill>
              <a:srgbClr val="D7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Rectangle 56"/>
          <p:cNvSpPr/>
          <p:nvPr/>
        </p:nvSpPr>
        <p:spPr>
          <a:xfrm>
            <a:off x="3185160" y="4562856"/>
            <a:ext cx="1676400" cy="786384"/>
          </a:xfrm>
          <a:prstGeom prst="rect">
            <a:avLst/>
          </a:prstGeom>
          <a:solidFill>
            <a:srgbClr val="FFFFFF"/>
          </a:solidFill>
          <a:ln>
            <a:solidFill>
              <a:srgbClr val="D7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Rectangle 57"/>
          <p:cNvSpPr/>
          <p:nvPr/>
        </p:nvSpPr>
        <p:spPr>
          <a:xfrm>
            <a:off x="4861560" y="4562856"/>
            <a:ext cx="1676400" cy="786384"/>
          </a:xfrm>
          <a:prstGeom prst="rect">
            <a:avLst/>
          </a:prstGeom>
          <a:solidFill>
            <a:srgbClr val="FFFFFF"/>
          </a:solidFill>
          <a:ln>
            <a:solidFill>
              <a:srgbClr val="D7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Rectangle 58"/>
          <p:cNvSpPr/>
          <p:nvPr/>
        </p:nvSpPr>
        <p:spPr>
          <a:xfrm>
            <a:off x="6537960" y="4562856"/>
            <a:ext cx="1676400" cy="786384"/>
          </a:xfrm>
          <a:prstGeom prst="rect">
            <a:avLst/>
          </a:prstGeom>
          <a:solidFill>
            <a:srgbClr val="FFFFFF"/>
          </a:solidFill>
          <a:ln>
            <a:solidFill>
              <a:srgbClr val="D7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Rectangle 59"/>
          <p:cNvSpPr/>
          <p:nvPr/>
        </p:nvSpPr>
        <p:spPr>
          <a:xfrm>
            <a:off x="8214360" y="4562856"/>
            <a:ext cx="1676400" cy="786384"/>
          </a:xfrm>
          <a:prstGeom prst="rect">
            <a:avLst/>
          </a:prstGeom>
          <a:solidFill>
            <a:srgbClr val="FFFFFF"/>
          </a:solidFill>
          <a:ln>
            <a:solidFill>
              <a:srgbClr val="D7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Rectangle 60"/>
          <p:cNvSpPr/>
          <p:nvPr/>
        </p:nvSpPr>
        <p:spPr>
          <a:xfrm>
            <a:off x="9890760" y="4562856"/>
            <a:ext cx="1676400" cy="786384"/>
          </a:xfrm>
          <a:prstGeom prst="rect">
            <a:avLst/>
          </a:prstGeom>
          <a:solidFill>
            <a:srgbClr val="FFFFFF"/>
          </a:solidFill>
          <a:ln>
            <a:solidFill>
              <a:srgbClr val="D7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Rounded Rectangle 61"/>
          <p:cNvSpPr/>
          <p:nvPr/>
        </p:nvSpPr>
        <p:spPr>
          <a:xfrm>
            <a:off x="1545336" y="1517904"/>
            <a:ext cx="1603248" cy="585216"/>
          </a:xfrm>
          <a:prstGeom prst="round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TextBox 62"/>
          <p:cNvSpPr txBox="1"/>
          <p:nvPr/>
        </p:nvSpPr>
        <p:spPr>
          <a:xfrm>
            <a:off x="1572768" y="1609344"/>
            <a:ext cx="1548384" cy="53949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880" b="0" i="0">
                <a:solidFill>
                  <a:srgbClr val="FFFFFF"/>
                </a:solidFill>
                <a:latin typeface="Cambria"/>
              </a:rPr>
              <a:t>Define change / processing</a:t>
            </a:r>
          </a:p>
        </p:txBody>
      </p:sp>
      <p:sp>
        <p:nvSpPr>
          <p:cNvPr id="64" name="Rounded Rectangle 63"/>
          <p:cNvSpPr/>
          <p:nvPr/>
        </p:nvSpPr>
        <p:spPr>
          <a:xfrm>
            <a:off x="6574536" y="1517904"/>
            <a:ext cx="1603248" cy="585216"/>
          </a:xfrm>
          <a:prstGeom prst="round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TextBox 64"/>
          <p:cNvSpPr txBox="1"/>
          <p:nvPr/>
        </p:nvSpPr>
        <p:spPr>
          <a:xfrm>
            <a:off x="6601968" y="1609344"/>
            <a:ext cx="1548384" cy="53949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880" b="0" i="0">
                <a:solidFill>
                  <a:srgbClr val="FFFFFF"/>
                </a:solidFill>
                <a:latin typeface="Cambria"/>
              </a:rPr>
              <a:t>Operate approved process</a:t>
            </a:r>
          </a:p>
        </p:txBody>
      </p:sp>
      <p:sp>
        <p:nvSpPr>
          <p:cNvPr id="66" name="Rounded Rectangle 65"/>
          <p:cNvSpPr/>
          <p:nvPr/>
        </p:nvSpPr>
        <p:spPr>
          <a:xfrm>
            <a:off x="1545336" y="2304288"/>
            <a:ext cx="1603248" cy="585216"/>
          </a:xfrm>
          <a:prstGeom prst="roundRect">
            <a:avLst/>
          </a:prstGeom>
          <a:solidFill>
            <a:srgbClr val="2F75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TextBox 66"/>
          <p:cNvSpPr txBox="1"/>
          <p:nvPr/>
        </p:nvSpPr>
        <p:spPr>
          <a:xfrm>
            <a:off x="1572768" y="2395728"/>
            <a:ext cx="1548384" cy="53949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880" b="0" i="0">
                <a:solidFill>
                  <a:srgbClr val="FFFFFF"/>
                </a:solidFill>
                <a:latin typeface="Cambria"/>
              </a:rPr>
              <a:t>Register / scope</a:t>
            </a:r>
          </a:p>
        </p:txBody>
      </p:sp>
      <p:sp>
        <p:nvSpPr>
          <p:cNvPr id="68" name="Rounded Rectangle 67"/>
          <p:cNvSpPr/>
          <p:nvPr/>
        </p:nvSpPr>
        <p:spPr>
          <a:xfrm>
            <a:off x="3221736" y="2304288"/>
            <a:ext cx="1603248" cy="585216"/>
          </a:xfrm>
          <a:prstGeom prst="roundRect">
            <a:avLst/>
          </a:prstGeom>
          <a:solidFill>
            <a:srgbClr val="2F75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9" name="TextBox 68"/>
          <p:cNvSpPr txBox="1"/>
          <p:nvPr/>
        </p:nvSpPr>
        <p:spPr>
          <a:xfrm>
            <a:off x="3249168" y="2395728"/>
            <a:ext cx="1548384" cy="53949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880" b="0" i="0">
                <a:solidFill>
                  <a:srgbClr val="FFFFFF"/>
                </a:solidFill>
                <a:latin typeface="Cambria"/>
              </a:rPr>
              <a:t>Risk / impact review</a:t>
            </a:r>
          </a:p>
        </p:txBody>
      </p:sp>
      <p:sp>
        <p:nvSpPr>
          <p:cNvPr id="70" name="Rounded Rectangle 69"/>
          <p:cNvSpPr/>
          <p:nvPr/>
        </p:nvSpPr>
        <p:spPr>
          <a:xfrm>
            <a:off x="4898136" y="2304288"/>
            <a:ext cx="1603248" cy="585216"/>
          </a:xfrm>
          <a:prstGeom prst="roundRect">
            <a:avLst/>
          </a:prstGeom>
          <a:solidFill>
            <a:srgbClr val="2F75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TextBox 70"/>
          <p:cNvSpPr txBox="1"/>
          <p:nvPr/>
        </p:nvSpPr>
        <p:spPr>
          <a:xfrm>
            <a:off x="4925568" y="2395728"/>
            <a:ext cx="1548384" cy="53949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880" b="0" i="0">
                <a:solidFill>
                  <a:srgbClr val="FFFFFF"/>
                </a:solidFill>
                <a:latin typeface="Cambria"/>
              </a:rPr>
              <a:t>Privacy decision / conditions</a:t>
            </a:r>
          </a:p>
        </p:txBody>
      </p:sp>
      <p:sp>
        <p:nvSpPr>
          <p:cNvPr id="72" name="Rounded Rectangle 71"/>
          <p:cNvSpPr/>
          <p:nvPr/>
        </p:nvSpPr>
        <p:spPr>
          <a:xfrm>
            <a:off x="8250936" y="2304288"/>
            <a:ext cx="1603248" cy="585216"/>
          </a:xfrm>
          <a:prstGeom prst="roundRect">
            <a:avLst/>
          </a:prstGeom>
          <a:solidFill>
            <a:srgbClr val="2F75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3" name="TextBox 72"/>
          <p:cNvSpPr txBox="1"/>
          <p:nvPr/>
        </p:nvSpPr>
        <p:spPr>
          <a:xfrm>
            <a:off x="8278368" y="2395728"/>
            <a:ext cx="1548384" cy="53949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880" b="0" i="0">
                <a:solidFill>
                  <a:srgbClr val="FFFFFF"/>
                </a:solidFill>
                <a:latin typeface="Cambria"/>
              </a:rPr>
              <a:t>Requests / incidents / KPI</a:t>
            </a:r>
          </a:p>
        </p:txBody>
      </p:sp>
      <p:sp>
        <p:nvSpPr>
          <p:cNvPr id="74" name="Rounded Rectangle 73"/>
          <p:cNvSpPr/>
          <p:nvPr/>
        </p:nvSpPr>
        <p:spPr>
          <a:xfrm>
            <a:off x="9927336" y="2304288"/>
            <a:ext cx="1603248" cy="585216"/>
          </a:xfrm>
          <a:prstGeom prst="roundRect">
            <a:avLst/>
          </a:prstGeom>
          <a:solidFill>
            <a:srgbClr val="2F75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5" name="TextBox 74"/>
          <p:cNvSpPr txBox="1"/>
          <p:nvPr/>
        </p:nvSpPr>
        <p:spPr>
          <a:xfrm>
            <a:off x="9954768" y="2395728"/>
            <a:ext cx="1548384" cy="53949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880" b="0" i="0">
                <a:solidFill>
                  <a:srgbClr val="FFFFFF"/>
                </a:solidFill>
                <a:latin typeface="Cambria"/>
              </a:rPr>
              <a:t>Corrective / improvement</a:t>
            </a:r>
          </a:p>
        </p:txBody>
      </p:sp>
      <p:sp>
        <p:nvSpPr>
          <p:cNvPr id="76" name="Rounded Rectangle 75"/>
          <p:cNvSpPr/>
          <p:nvPr/>
        </p:nvSpPr>
        <p:spPr>
          <a:xfrm>
            <a:off x="3221736" y="3090672"/>
            <a:ext cx="1603248" cy="585216"/>
          </a:xfrm>
          <a:prstGeom prst="roundRect">
            <a:avLst/>
          </a:prstGeom>
          <a:solidFill>
            <a:srgbClr val="00A6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7" name="TextBox 76"/>
          <p:cNvSpPr txBox="1"/>
          <p:nvPr/>
        </p:nvSpPr>
        <p:spPr>
          <a:xfrm>
            <a:off x="3249168" y="3182112"/>
            <a:ext cx="1548384" cy="53949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880" b="0" i="0">
                <a:solidFill>
                  <a:srgbClr val="FFFFFF"/>
                </a:solidFill>
                <a:latin typeface="Cambria"/>
              </a:rPr>
              <a:t>Security assessment</a:t>
            </a:r>
          </a:p>
        </p:txBody>
      </p:sp>
      <p:sp>
        <p:nvSpPr>
          <p:cNvPr id="78" name="Rounded Rectangle 77"/>
          <p:cNvSpPr/>
          <p:nvPr/>
        </p:nvSpPr>
        <p:spPr>
          <a:xfrm>
            <a:off x="6574536" y="3090672"/>
            <a:ext cx="1603248" cy="585216"/>
          </a:xfrm>
          <a:prstGeom prst="roundRect">
            <a:avLst/>
          </a:prstGeom>
          <a:solidFill>
            <a:srgbClr val="00A6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9" name="TextBox 78"/>
          <p:cNvSpPr txBox="1"/>
          <p:nvPr/>
        </p:nvSpPr>
        <p:spPr>
          <a:xfrm>
            <a:off x="6601968" y="3182112"/>
            <a:ext cx="1548384" cy="53949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880" b="0" i="0">
                <a:solidFill>
                  <a:srgbClr val="FFFFFF"/>
                </a:solidFill>
                <a:latin typeface="Cambria"/>
              </a:rPr>
              <a:t>Access / logging / incident controls</a:t>
            </a:r>
          </a:p>
        </p:txBody>
      </p:sp>
      <p:sp>
        <p:nvSpPr>
          <p:cNvPr id="80" name="Rounded Rectangle 79"/>
          <p:cNvSpPr/>
          <p:nvPr/>
        </p:nvSpPr>
        <p:spPr>
          <a:xfrm>
            <a:off x="9927336" y="3090672"/>
            <a:ext cx="1603248" cy="585216"/>
          </a:xfrm>
          <a:prstGeom prst="roundRect">
            <a:avLst/>
          </a:prstGeom>
          <a:solidFill>
            <a:srgbClr val="00A6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1" name="TextBox 80"/>
          <p:cNvSpPr txBox="1"/>
          <p:nvPr/>
        </p:nvSpPr>
        <p:spPr>
          <a:xfrm>
            <a:off x="9954768" y="3182112"/>
            <a:ext cx="1548384" cy="53949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880" b="0" i="0">
                <a:solidFill>
                  <a:srgbClr val="FFFFFF"/>
                </a:solidFill>
                <a:latin typeface="Cambria"/>
              </a:rPr>
              <a:t>Technical remediation</a:t>
            </a:r>
          </a:p>
        </p:txBody>
      </p:sp>
      <p:sp>
        <p:nvSpPr>
          <p:cNvPr id="82" name="Rounded Rectangle 81"/>
          <p:cNvSpPr/>
          <p:nvPr/>
        </p:nvSpPr>
        <p:spPr>
          <a:xfrm>
            <a:off x="3221736" y="3877056"/>
            <a:ext cx="1603248" cy="585216"/>
          </a:xfrm>
          <a:prstGeom prst="roundRect">
            <a:avLst/>
          </a:prstGeom>
          <a:solidFill>
            <a:srgbClr val="70AD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3" name="TextBox 82"/>
          <p:cNvSpPr txBox="1"/>
          <p:nvPr/>
        </p:nvSpPr>
        <p:spPr>
          <a:xfrm>
            <a:off x="3249168" y="3968496"/>
            <a:ext cx="1548384" cy="53949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880" b="0" i="0">
                <a:solidFill>
                  <a:srgbClr val="FFFFFF"/>
                </a:solidFill>
                <a:latin typeface="Cambria"/>
              </a:rPr>
              <a:t>Supplier due diligence</a:t>
            </a:r>
          </a:p>
        </p:txBody>
      </p:sp>
      <p:sp>
        <p:nvSpPr>
          <p:cNvPr id="84" name="Rounded Rectangle 83"/>
          <p:cNvSpPr/>
          <p:nvPr/>
        </p:nvSpPr>
        <p:spPr>
          <a:xfrm>
            <a:off x="4898136" y="3877056"/>
            <a:ext cx="1603248" cy="585216"/>
          </a:xfrm>
          <a:prstGeom prst="roundRect">
            <a:avLst/>
          </a:prstGeom>
          <a:solidFill>
            <a:srgbClr val="70AD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5" name="TextBox 84"/>
          <p:cNvSpPr txBox="1"/>
          <p:nvPr/>
        </p:nvSpPr>
        <p:spPr>
          <a:xfrm>
            <a:off x="4925568" y="3968496"/>
            <a:ext cx="1548384" cy="53949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880" b="0" i="0">
                <a:solidFill>
                  <a:srgbClr val="FFFFFF"/>
                </a:solidFill>
                <a:latin typeface="Cambria"/>
              </a:rPr>
              <a:t>Contract / sub-processor approval</a:t>
            </a:r>
          </a:p>
        </p:txBody>
      </p:sp>
      <p:sp>
        <p:nvSpPr>
          <p:cNvPr id="86" name="Rounded Rectangle 85"/>
          <p:cNvSpPr/>
          <p:nvPr/>
        </p:nvSpPr>
        <p:spPr>
          <a:xfrm>
            <a:off x="8250936" y="3877056"/>
            <a:ext cx="1603248" cy="585216"/>
          </a:xfrm>
          <a:prstGeom prst="roundRect">
            <a:avLst/>
          </a:prstGeom>
          <a:solidFill>
            <a:srgbClr val="70AD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7" name="TextBox 86"/>
          <p:cNvSpPr txBox="1"/>
          <p:nvPr/>
        </p:nvSpPr>
        <p:spPr>
          <a:xfrm>
            <a:off x="8278368" y="3968496"/>
            <a:ext cx="1548384" cy="53949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880" b="0" i="0">
                <a:solidFill>
                  <a:srgbClr val="FFFFFF"/>
                </a:solidFill>
                <a:latin typeface="Cambria"/>
              </a:rPr>
              <a:t>Supplier monitoring</a:t>
            </a:r>
          </a:p>
        </p:txBody>
      </p:sp>
      <p:sp>
        <p:nvSpPr>
          <p:cNvPr id="88" name="Rounded Rectangle 87"/>
          <p:cNvSpPr/>
          <p:nvPr/>
        </p:nvSpPr>
        <p:spPr>
          <a:xfrm>
            <a:off x="4898136" y="4663440"/>
            <a:ext cx="1603248" cy="585216"/>
          </a:xfrm>
          <a:prstGeom prst="roundRect">
            <a:avLst/>
          </a:prstGeom>
          <a:solidFill>
            <a:srgbClr val="ED7D3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9" name="TextBox 88"/>
          <p:cNvSpPr txBox="1"/>
          <p:nvPr/>
        </p:nvSpPr>
        <p:spPr>
          <a:xfrm>
            <a:off x="4925568" y="4754880"/>
            <a:ext cx="1548384" cy="53949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880" b="0" i="0">
                <a:solidFill>
                  <a:srgbClr val="FFFFFF"/>
                </a:solidFill>
                <a:latin typeface="Cambria"/>
              </a:rPr>
              <a:t>Escalation / risk acceptance</a:t>
            </a:r>
          </a:p>
        </p:txBody>
      </p:sp>
      <p:sp>
        <p:nvSpPr>
          <p:cNvPr id="90" name="Rounded Rectangle 89"/>
          <p:cNvSpPr/>
          <p:nvPr/>
        </p:nvSpPr>
        <p:spPr>
          <a:xfrm>
            <a:off x="8250936" y="4663440"/>
            <a:ext cx="1603248" cy="585216"/>
          </a:xfrm>
          <a:prstGeom prst="roundRect">
            <a:avLst/>
          </a:prstGeom>
          <a:solidFill>
            <a:srgbClr val="ED7D3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1" name="TextBox 90"/>
          <p:cNvSpPr txBox="1"/>
          <p:nvPr/>
        </p:nvSpPr>
        <p:spPr>
          <a:xfrm>
            <a:off x="8278368" y="4754880"/>
            <a:ext cx="1548384" cy="53949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880" b="0" i="0">
                <a:solidFill>
                  <a:srgbClr val="FFFFFF"/>
                </a:solidFill>
                <a:latin typeface="Cambria"/>
              </a:rPr>
              <a:t>Audit / management review</a:t>
            </a:r>
          </a:p>
        </p:txBody>
      </p:sp>
      <p:sp>
        <p:nvSpPr>
          <p:cNvPr id="92" name="Rounded Rectangle 91"/>
          <p:cNvSpPr/>
          <p:nvPr/>
        </p:nvSpPr>
        <p:spPr>
          <a:xfrm>
            <a:off x="9927336" y="4663440"/>
            <a:ext cx="1603248" cy="585216"/>
          </a:xfrm>
          <a:prstGeom prst="roundRect">
            <a:avLst/>
          </a:prstGeom>
          <a:solidFill>
            <a:srgbClr val="ED7D3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3" name="TextBox 92"/>
          <p:cNvSpPr txBox="1"/>
          <p:nvPr/>
        </p:nvSpPr>
        <p:spPr>
          <a:xfrm>
            <a:off x="9954768" y="4754880"/>
            <a:ext cx="1548384" cy="53949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880" b="0" i="0">
                <a:solidFill>
                  <a:srgbClr val="FFFFFF"/>
                </a:solidFill>
                <a:latin typeface="Cambria"/>
              </a:rPr>
              <a:t>Priorities / resources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11480" y="100584"/>
            <a:ext cx="841248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200" b="1" i="0">
                <a:solidFill>
                  <a:srgbClr val="FFFFFF"/>
                </a:solidFill>
                <a:latin typeface="Cambria"/>
              </a:rPr>
              <a:t>PIMS Performance &amp; Improvement Loop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321040" y="164592"/>
            <a:ext cx="3429000" cy="2011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i="0">
                <a:solidFill>
                  <a:srgbClr val="FFFFFF"/>
                </a:solidFill>
                <a:latin typeface="Cambria"/>
              </a:rPr>
              <a:t>Performance &amp; Improvement Loop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6455664"/>
            <a:ext cx="12191695" cy="402336"/>
          </a:xfrm>
          <a:prstGeom prst="rect">
            <a:avLst/>
          </a:prstGeom>
          <a:solidFill>
            <a:srgbClr val="EAF3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274320" y="6528816"/>
            <a:ext cx="7680960" cy="14630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00" b="0" i="0">
                <a:solidFill>
                  <a:srgbClr val="828282"/>
                </a:solidFill>
                <a:latin typeface="Cambria"/>
              </a:rPr>
              <a:t>Copyright © ISO Toolkits | www.iso-toolkits.org | info@iso-toolkits.org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0" y="6528816"/>
            <a:ext cx="3657600" cy="14630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800" b="0" i="0">
                <a:solidFill>
                  <a:srgbClr val="828282"/>
                </a:solidFill>
                <a:latin typeface="Cambria"/>
              </a:rPr>
              <a:t>PIMS-MAT-002 | Version 1.0 | 2026-09-18 | INTERNAL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841248"/>
            <a:ext cx="11155680" cy="420624"/>
          </a:xfrm>
          <a:prstGeom prst="roundRect">
            <a:avLst/>
          </a:prstGeom>
          <a:solidFill>
            <a:srgbClr val="FFF2CC"/>
          </a:solidFill>
          <a:ln>
            <a:solidFill>
              <a:srgbClr val="E6BE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58368" y="909828"/>
            <a:ext cx="10835640" cy="21031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30" b="0" i="1">
                <a:solidFill>
                  <a:srgbClr val="C00000"/>
                </a:solidFill>
                <a:latin typeface="Cambria"/>
              </a:rPr>
              <a:t>[Note] Use only approved PIMS indicators and verified evidence. Do not treat illustrative process links as measured performance.</a:t>
            </a:r>
          </a:p>
        </p:txBody>
      </p:sp>
      <p:sp>
        <p:nvSpPr>
          <p:cNvPr id="10" name="Oval 9"/>
          <p:cNvSpPr/>
          <p:nvPr/>
        </p:nvSpPr>
        <p:spPr>
          <a:xfrm>
            <a:off x="4892040" y="2176272"/>
            <a:ext cx="2377440" cy="1901952"/>
          </a:xfrm>
          <a:prstGeom prst="ellipse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193792" y="2697480"/>
            <a:ext cx="178308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700" b="1" i="0">
                <a:solidFill>
                  <a:srgbClr val="FFFFFF"/>
                </a:solidFill>
                <a:latin typeface="Cambria"/>
              </a:rPr>
              <a:t>CONTINUAL
IMPROVEMENT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77240" y="1463040"/>
            <a:ext cx="2377440" cy="749808"/>
          </a:xfrm>
          <a:prstGeom prst="roundRect">
            <a:avLst/>
          </a:prstGeom>
          <a:solidFill>
            <a:srgbClr val="2F75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68680" y="1627632"/>
            <a:ext cx="2194560" cy="32918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140" b="1" i="0">
                <a:solidFill>
                  <a:srgbClr val="FFFFFF"/>
                </a:solidFill>
                <a:latin typeface="Cambria"/>
              </a:rPr>
              <a:t>Privacy risks &amp; impacts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9052560" y="1463040"/>
            <a:ext cx="2377440" cy="749808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9144000" y="1627632"/>
            <a:ext cx="2194560" cy="32918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140" b="1" i="0">
                <a:solidFill>
                  <a:srgbClr val="FFFFFF"/>
                </a:solidFill>
                <a:latin typeface="Cambria"/>
              </a:rPr>
              <a:t>PII requests / complaints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77240" y="4343400"/>
            <a:ext cx="2377440" cy="749808"/>
          </a:xfrm>
          <a:prstGeom prst="roundRect">
            <a:avLst/>
          </a:prstGeom>
          <a:solidFill>
            <a:srgbClr val="70AD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68680" y="4507992"/>
            <a:ext cx="2194560" cy="32918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140" b="1" i="0">
                <a:solidFill>
                  <a:srgbClr val="FFFFFF"/>
                </a:solidFill>
                <a:latin typeface="Cambria"/>
              </a:rPr>
              <a:t>Supplier / processor results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9052560" y="4343400"/>
            <a:ext cx="2377440" cy="749808"/>
          </a:xfrm>
          <a:prstGeom prst="roundRect">
            <a:avLst/>
          </a:prstGeom>
          <a:solidFill>
            <a:srgbClr val="ED7D3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9144000" y="4507992"/>
            <a:ext cx="2194560" cy="32918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140" b="1" i="0">
                <a:solidFill>
                  <a:srgbClr val="FFFFFF"/>
                </a:solidFill>
                <a:latin typeface="Cambria"/>
              </a:rPr>
              <a:t>Incidents / security events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3703320" y="4709160"/>
            <a:ext cx="2377440" cy="749808"/>
          </a:xfrm>
          <a:prstGeom prst="roundRect">
            <a:avLst/>
          </a:prstGeom>
          <a:solidFill>
            <a:srgbClr val="8282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3794759" y="4873752"/>
            <a:ext cx="2194560" cy="32918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140" b="1" i="0">
                <a:solidFill>
                  <a:srgbClr val="FFFFFF"/>
                </a:solidFill>
                <a:latin typeface="Cambria"/>
              </a:rPr>
              <a:t>Internal audit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3703320" y="1143000"/>
            <a:ext cx="2377440" cy="749808"/>
          </a:xfrm>
          <a:prstGeom prst="round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3794759" y="1307592"/>
            <a:ext cx="2194560" cy="32918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140" b="1" i="0">
                <a:solidFill>
                  <a:srgbClr val="FFFFFF"/>
                </a:solidFill>
                <a:latin typeface="Cambria"/>
              </a:rPr>
              <a:t>Management review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11480" y="100584"/>
            <a:ext cx="841248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200" b="1" i="0">
                <a:solidFill>
                  <a:srgbClr val="FFFFFF"/>
                </a:solidFill>
                <a:latin typeface="Cambria"/>
              </a:rPr>
              <a:t>Privacy Process Ownership &amp; Review Triggers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321040" y="164592"/>
            <a:ext cx="3429000" cy="2011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i="0">
                <a:solidFill>
                  <a:srgbClr val="FFFFFF"/>
                </a:solidFill>
                <a:latin typeface="Cambria"/>
              </a:rPr>
              <a:t>Ownership &amp; Review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6455664"/>
            <a:ext cx="12191695" cy="402336"/>
          </a:xfrm>
          <a:prstGeom prst="rect">
            <a:avLst/>
          </a:prstGeom>
          <a:solidFill>
            <a:srgbClr val="EAF3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274320" y="6528816"/>
            <a:ext cx="7680960" cy="14630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00" b="0" i="0">
                <a:solidFill>
                  <a:srgbClr val="828282"/>
                </a:solidFill>
                <a:latin typeface="Cambria"/>
              </a:rPr>
              <a:t>Copyright © ISO Toolkits | www.iso-toolkits.org | info@iso-toolkits.org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0" y="6528816"/>
            <a:ext cx="3657600" cy="14630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800" b="0" i="0">
                <a:solidFill>
                  <a:srgbClr val="828282"/>
                </a:solidFill>
                <a:latin typeface="Cambria"/>
              </a:rPr>
              <a:t>PIMS-MAT-002 | Version 1.0 | 2026-09-18 | INTERNAL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841248"/>
            <a:ext cx="11155680" cy="420624"/>
          </a:xfrm>
          <a:prstGeom prst="roundRect">
            <a:avLst/>
          </a:prstGeom>
          <a:solidFill>
            <a:srgbClr val="FFF2CC"/>
          </a:solidFill>
          <a:ln>
            <a:solidFill>
              <a:srgbClr val="E6BE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58368" y="909828"/>
            <a:ext cx="10835640" cy="21031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30" b="0" i="1">
                <a:solidFill>
                  <a:srgbClr val="C00000"/>
                </a:solidFill>
                <a:latin typeface="Cambria"/>
              </a:rPr>
              <a:t>[Note] Assign named owners and organization-approved review cycles. Do not invent record-retention periods or legal roles without a verified basis.</a:t>
            </a:r>
          </a:p>
        </p:txBody>
      </p:sp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566928" y="1481328"/>
          <a:ext cx="11064240" cy="43159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31720"/>
                <a:gridCol w="2423160"/>
                <a:gridCol w="3657600"/>
                <a:gridCol w="2651760"/>
              </a:tblGrid>
              <a:tr h="719328">
                <a:tc>
                  <a:txBody>
                    <a:bodyPr/>
                    <a:lstStyle/>
                    <a:p>
                      <a:r>
                        <a:rPr sz="1050" b="1">
                          <a:solidFill>
                            <a:srgbClr val="FFFFFF"/>
                          </a:solidFill>
                          <a:latin typeface="Cambria"/>
                        </a:rPr>
                        <a:t>Process Group</a:t>
                      </a:r>
                    </a:p>
                  </a:txBody>
                  <a:tcPr>
                    <a:solidFill>
                      <a:srgbClr val="1F4E7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 b="1">
                          <a:solidFill>
                            <a:srgbClr val="FFFFFF"/>
                          </a:solidFill>
                          <a:latin typeface="Cambria"/>
                        </a:rPr>
                        <a:t>Typical Owner</a:t>
                      </a:r>
                    </a:p>
                  </a:txBody>
                  <a:tcPr>
                    <a:solidFill>
                      <a:srgbClr val="1F4E7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 b="1">
                          <a:solidFill>
                            <a:srgbClr val="FFFFFF"/>
                          </a:solidFill>
                          <a:latin typeface="Cambria"/>
                        </a:rPr>
                        <a:t>Control Purpose</a:t>
                      </a:r>
                    </a:p>
                  </a:txBody>
                  <a:tcPr>
                    <a:solidFill>
                      <a:srgbClr val="1F4E7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 b="1">
                          <a:solidFill>
                            <a:srgbClr val="FFFFFF"/>
                          </a:solidFill>
                          <a:latin typeface="Cambria"/>
                        </a:rPr>
                        <a:t>Review Trigger</a:t>
                      </a:r>
                    </a:p>
                  </a:txBody>
                  <a:tcPr>
                    <a:solidFill>
                      <a:srgbClr val="1F4E79"/>
                    </a:solidFill>
                  </a:tcPr>
                </a:tc>
              </a:tr>
              <a:tr h="719328">
                <a:tc>
                  <a:txBody>
                    <a:bodyPr/>
                    <a:lstStyle/>
                    <a:p>
                      <a:r>
                        <a:rPr sz="960">
                          <a:solidFill>
                            <a:srgbClr val="262626"/>
                          </a:solidFill>
                          <a:latin typeface="Cambria"/>
                        </a:rPr>
                        <a:t>PII Processing Governance</a:t>
                      </a:r>
                    </a:p>
                  </a:txBody>
                  <a:tcPr>
                    <a:solidFill>
                      <a:srgbClr val="EAF3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60">
                          <a:solidFill>
                            <a:srgbClr val="262626"/>
                          </a:solidFill>
                          <a:latin typeface="Cambria"/>
                        </a:rPr>
                        <a:t>Privacy Lead / Process Owners</a:t>
                      </a:r>
                    </a:p>
                  </a:txBody>
                  <a:tcPr>
                    <a:solidFill>
                      <a:srgbClr val="EAF3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60">
                          <a:solidFill>
                            <a:srgbClr val="262626"/>
                          </a:solidFill>
                          <a:latin typeface="Cambria"/>
                        </a:rPr>
                        <a:t>Maintain processing scope, roles, requirements and accountability</a:t>
                      </a:r>
                    </a:p>
                  </a:txBody>
                  <a:tcPr>
                    <a:solidFill>
                      <a:srgbClr val="EAF3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60">
                          <a:solidFill>
                            <a:srgbClr val="262626"/>
                          </a:solidFill>
                          <a:latin typeface="Cambria"/>
                        </a:rPr>
                        <a:t>New/changed processing or material requirement</a:t>
                      </a:r>
                    </a:p>
                  </a:txBody>
                  <a:tcPr>
                    <a:solidFill>
                      <a:srgbClr val="EAF3F8"/>
                    </a:solidFill>
                  </a:tcPr>
                </a:tc>
              </a:tr>
              <a:tr h="719328">
                <a:tc>
                  <a:txBody>
                    <a:bodyPr/>
                    <a:lstStyle/>
                    <a:p>
                      <a:r>
                        <a:rPr sz="960">
                          <a:solidFill>
                            <a:srgbClr val="262626"/>
                          </a:solidFill>
                          <a:latin typeface="Cambria"/>
                        </a:rPr>
                        <a:t>Privacy Risk &amp; Design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60">
                          <a:solidFill>
                            <a:srgbClr val="262626"/>
                          </a:solidFill>
                          <a:latin typeface="Cambria"/>
                        </a:rPr>
                        <a:t>Privacy Risk Lead / Project Owners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60">
                          <a:solidFill>
                            <a:srgbClr val="262626"/>
                          </a:solidFill>
                          <a:latin typeface="Cambria"/>
                        </a:rPr>
                        <a:t>Assess privacy risk before material changes and track treatment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60">
                          <a:solidFill>
                            <a:srgbClr val="262626"/>
                          </a:solidFill>
                          <a:latin typeface="Cambria"/>
                        </a:rPr>
                        <a:t>Project/change gate or risk trigger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719328">
                <a:tc>
                  <a:txBody>
                    <a:bodyPr/>
                    <a:lstStyle/>
                    <a:p>
                      <a:r>
                        <a:rPr sz="960">
                          <a:solidFill>
                            <a:srgbClr val="262626"/>
                          </a:solidFill>
                          <a:latin typeface="Cambria"/>
                        </a:rPr>
                        <a:t>PII Principal Requests</a:t>
                      </a:r>
                    </a:p>
                  </a:txBody>
                  <a:tcPr>
                    <a:solidFill>
                      <a:srgbClr val="EAF3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60">
                          <a:solidFill>
                            <a:srgbClr val="262626"/>
                          </a:solidFill>
                          <a:latin typeface="Cambria"/>
                        </a:rPr>
                        <a:t>Privacy Operations</a:t>
                      </a:r>
                    </a:p>
                  </a:txBody>
                  <a:tcPr>
                    <a:solidFill>
                      <a:srgbClr val="EAF3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60">
                          <a:solidFill>
                            <a:srgbClr val="262626"/>
                          </a:solidFill>
                          <a:latin typeface="Cambria"/>
                        </a:rPr>
                        <a:t>Recognize, route, evidence and close privacy requests</a:t>
                      </a:r>
                    </a:p>
                  </a:txBody>
                  <a:tcPr>
                    <a:solidFill>
                      <a:srgbClr val="EAF3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60">
                          <a:solidFill>
                            <a:srgbClr val="262626"/>
                          </a:solidFill>
                          <a:latin typeface="Cambria"/>
                        </a:rPr>
                        <a:t>Request trend or process change</a:t>
                      </a:r>
                    </a:p>
                  </a:txBody>
                  <a:tcPr>
                    <a:solidFill>
                      <a:srgbClr val="EAF3F8"/>
                    </a:solidFill>
                  </a:tcPr>
                </a:tc>
              </a:tr>
              <a:tr h="719328">
                <a:tc>
                  <a:txBody>
                    <a:bodyPr/>
                    <a:lstStyle/>
                    <a:p>
                      <a:r>
                        <a:rPr sz="960">
                          <a:solidFill>
                            <a:srgbClr val="262626"/>
                          </a:solidFill>
                          <a:latin typeface="Cambria"/>
                        </a:rPr>
                        <a:t>Supplier / Processor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60">
                          <a:solidFill>
                            <a:srgbClr val="262626"/>
                          </a:solidFill>
                          <a:latin typeface="Cambria"/>
                        </a:rPr>
                        <a:t>Procurement Privacy Lead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60">
                          <a:solidFill>
                            <a:srgbClr val="262626"/>
                          </a:solidFill>
                          <a:latin typeface="Cambria"/>
                        </a:rPr>
                        <a:t>Due diligence, contracts, sub-processors and monitoring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60">
                          <a:solidFill>
                            <a:srgbClr val="262626"/>
                          </a:solidFill>
                          <a:latin typeface="Cambria"/>
                        </a:rPr>
                        <a:t>Onboarding, renewal or material supplier change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719328">
                <a:tc>
                  <a:txBody>
                    <a:bodyPr/>
                    <a:lstStyle/>
                    <a:p>
                      <a:r>
                        <a:rPr sz="960">
                          <a:solidFill>
                            <a:srgbClr val="262626"/>
                          </a:solidFill>
                          <a:latin typeface="Cambria"/>
                        </a:rPr>
                        <a:t>Monitoring &amp; Improvement</a:t>
                      </a:r>
                    </a:p>
                  </a:txBody>
                  <a:tcPr>
                    <a:solidFill>
                      <a:srgbClr val="EAF3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60">
                          <a:solidFill>
                            <a:srgbClr val="262626"/>
                          </a:solidFill>
                          <a:latin typeface="Cambria"/>
                        </a:rPr>
                        <a:t>Privacy Lead / Internal Audit / Top Management</a:t>
                      </a:r>
                    </a:p>
                  </a:txBody>
                  <a:tcPr>
                    <a:solidFill>
                      <a:srgbClr val="EAF3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60">
                          <a:solidFill>
                            <a:srgbClr val="262626"/>
                          </a:solidFill>
                          <a:latin typeface="Cambria"/>
                        </a:rPr>
                        <a:t>KPI, incidents, audit, management review and corrective action</a:t>
                      </a:r>
                    </a:p>
                  </a:txBody>
                  <a:tcPr>
                    <a:solidFill>
                      <a:srgbClr val="EAF3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60">
                          <a:solidFill>
                            <a:srgbClr val="262626"/>
                          </a:solidFill>
                          <a:latin typeface="Cambria"/>
                        </a:rPr>
                        <a:t>Planned assurance or material issue</a:t>
                      </a:r>
                    </a:p>
                  </a:txBody>
                  <a:tcPr>
                    <a:solidFill>
                      <a:srgbClr val="EAF3F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11480" y="100584"/>
            <a:ext cx="841248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200" b="1" i="0">
                <a:solidFill>
                  <a:srgbClr val="FFFFFF"/>
                </a:solidFill>
                <a:latin typeface="Cambria"/>
              </a:rPr>
              <a:t>Privacy Process Map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321040" y="164592"/>
            <a:ext cx="3429000" cy="2011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i="0">
                <a:solidFill>
                  <a:srgbClr val="FFFFFF"/>
                </a:solidFill>
                <a:latin typeface="Cambria"/>
              </a:rPr>
              <a:t>References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6455664"/>
            <a:ext cx="12191695" cy="402336"/>
          </a:xfrm>
          <a:prstGeom prst="rect">
            <a:avLst/>
          </a:prstGeom>
          <a:solidFill>
            <a:srgbClr val="EAF3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274320" y="6528816"/>
            <a:ext cx="7680960" cy="14630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00" b="0" i="0">
                <a:solidFill>
                  <a:srgbClr val="828282"/>
                </a:solidFill>
                <a:latin typeface="Cambria"/>
              </a:rPr>
              <a:t>Copyright © ISO Toolkits | www.iso-toolkits.org | info@iso-toolkits.org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0" y="6528816"/>
            <a:ext cx="3657600" cy="14630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800" b="0" i="0">
                <a:solidFill>
                  <a:srgbClr val="828282"/>
                </a:solidFill>
                <a:latin typeface="Cambria"/>
              </a:rPr>
              <a:t>PIMS-MAT-002 | Version 1.0 | 2026-09-18 | INTERNAL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841248"/>
            <a:ext cx="11155680" cy="420624"/>
          </a:xfrm>
          <a:prstGeom prst="roundRect">
            <a:avLst/>
          </a:prstGeom>
          <a:solidFill>
            <a:srgbClr val="FFF2CC"/>
          </a:solidFill>
          <a:ln>
            <a:solidFill>
              <a:srgbClr val="E6BE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58368" y="909828"/>
            <a:ext cx="10835640" cy="21031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30" b="0" i="1">
                <a:solidFill>
                  <a:srgbClr val="C00000"/>
                </a:solidFill>
                <a:latin typeface="Cambria"/>
              </a:rPr>
              <a:t>[Note] References are limited to standards directly relevant to this PIMS toolkit. Always use licensed/current copies for controlled implementation.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85800" y="1481328"/>
            <a:ext cx="10835640" cy="859536"/>
          </a:xfrm>
          <a:prstGeom prst="roundRect">
            <a:avLst/>
          </a:prstGeom>
          <a:solidFill>
            <a:srgbClr val="EAF3F8"/>
          </a:solidFill>
          <a:ln>
            <a:solidFill>
              <a:srgbClr val="D2DC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1581912"/>
            <a:ext cx="2834640" cy="2560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20" b="1" i="0">
                <a:solidFill>
                  <a:srgbClr val="1F4E79"/>
                </a:solidFill>
                <a:latin typeface="Cambria"/>
              </a:rPr>
              <a:t>1. ISO/IEC 27701:2025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703320" y="1563624"/>
            <a:ext cx="4892040" cy="32918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50" b="0" i="0">
                <a:solidFill>
                  <a:srgbClr val="262626"/>
                </a:solidFill>
                <a:latin typeface="Cambria"/>
              </a:rPr>
              <a:t>Privacy information management systems — Requirements and guidance.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641080" y="1563624"/>
            <a:ext cx="260604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30" b="0" i="0">
                <a:solidFill>
                  <a:srgbClr val="828282"/>
                </a:solidFill>
                <a:latin typeface="Cambria"/>
              </a:rPr>
              <a:t>https://committee.iso.org/standard/27701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85800" y="2505456"/>
            <a:ext cx="10835640" cy="859536"/>
          </a:xfrm>
          <a:prstGeom prst="roundRect">
            <a:avLst/>
          </a:prstGeom>
          <a:solidFill>
            <a:srgbClr val="FFFFFF"/>
          </a:solidFill>
          <a:ln>
            <a:solidFill>
              <a:srgbClr val="D2DC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68680" y="2606040"/>
            <a:ext cx="2834640" cy="2560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20" b="1" i="0">
                <a:solidFill>
                  <a:srgbClr val="1F4E79"/>
                </a:solidFill>
                <a:latin typeface="Cambria"/>
              </a:rPr>
              <a:t>2. ISO/IEC 27001:2022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703320" y="2587752"/>
            <a:ext cx="4892040" cy="32918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50" b="0" i="0">
                <a:solidFill>
                  <a:srgbClr val="262626"/>
                </a:solidFill>
                <a:latin typeface="Cambria"/>
              </a:rPr>
              <a:t>Information security management systems — Requirements; directly relevant where PIMS is integrated with an ISMS.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641080" y="2587752"/>
            <a:ext cx="260604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30" b="0" i="0">
                <a:solidFill>
                  <a:srgbClr val="828282"/>
                </a:solidFill>
                <a:latin typeface="Cambria"/>
              </a:rPr>
              <a:t>https://www.iso.org/standard/27001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85800" y="3529584"/>
            <a:ext cx="10835640" cy="859536"/>
          </a:xfrm>
          <a:prstGeom prst="roundRect">
            <a:avLst/>
          </a:prstGeom>
          <a:solidFill>
            <a:srgbClr val="EAF3F8"/>
          </a:solidFill>
          <a:ln>
            <a:solidFill>
              <a:srgbClr val="D2DC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68680" y="3630168"/>
            <a:ext cx="2834640" cy="2560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20" b="1" i="0">
                <a:solidFill>
                  <a:srgbClr val="1F4E79"/>
                </a:solidFill>
                <a:latin typeface="Cambria"/>
              </a:rPr>
              <a:t>3. ISO/IEC 27002:2022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703320" y="3611880"/>
            <a:ext cx="4892040" cy="32918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50" b="0" i="0">
                <a:solidFill>
                  <a:srgbClr val="262626"/>
                </a:solidFill>
                <a:latin typeface="Cambria"/>
              </a:rPr>
              <a:t>Information security controls; relevant supporting guidance for information-security controls that support privacy processing.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641080" y="3611880"/>
            <a:ext cx="260604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30" b="0" i="0">
                <a:solidFill>
                  <a:srgbClr val="828282"/>
                </a:solidFill>
                <a:latin typeface="Cambria"/>
              </a:rPr>
              <a:t>https://www.iso.org/standard/75652.html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85800" y="4553712"/>
            <a:ext cx="10835640" cy="859536"/>
          </a:xfrm>
          <a:prstGeom prst="roundRect">
            <a:avLst/>
          </a:prstGeom>
          <a:solidFill>
            <a:srgbClr val="FFFFFF"/>
          </a:solidFill>
          <a:ln>
            <a:solidFill>
              <a:srgbClr val="D2DC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68680" y="4654296"/>
            <a:ext cx="2834640" cy="2560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20" b="1" i="0">
                <a:solidFill>
                  <a:srgbClr val="1F4E79"/>
                </a:solidFill>
                <a:latin typeface="Cambria"/>
              </a:rPr>
              <a:t>4. Related ISO Toolkit Documents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703320" y="4636008"/>
            <a:ext cx="4892040" cy="32918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50" b="0" i="0">
                <a:solidFill>
                  <a:srgbClr val="262626"/>
                </a:solidFill>
                <a:latin typeface="Cambria"/>
              </a:rPr>
              <a:t>Privacy Management Manual; Privacy Gap Analysis; Internal Privacy Audit Procedure/Report; Documented Information Procedure; Management Review documents; privacy risk, supplier and audit tools.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641080" y="4636008"/>
            <a:ext cx="260604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30" b="0" i="0">
                <a:solidFill>
                  <a:srgbClr val="828282"/>
                </a:solidFill>
                <a:latin typeface="Cambria"/>
              </a:rPr>
              <a:t>Internal toolkit references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Privacy Process Map</dc:title>
  <dc:subject>ISO/IEC 27701:2025 end-to-end privacy process map</dc:subject>
  <dc:creator>ISO Toolkits</dc:creator>
  <cp:keywords>ISO/IEC 27701:2025, PIMS, privacy information management system, privacy, ISO Toolkits</cp:keywords>
  <dc:description>Professional editable ISO toolkit presentation.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