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_wide_cinematic_modern_corporate_office_boardroo_batch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5806440" cy="68580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868680"/>
            <a:ext cx="4754880" cy="1828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Cambria"/>
              </a:rPr>
              <a:t>PIMS Document Map.pptx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788920"/>
            <a:ext cx="457200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i="0">
                <a:solidFill>
                  <a:srgbClr val="FFFFFF"/>
                </a:solidFill>
                <a:latin typeface="Cambria"/>
              </a:rPr>
              <a:t>ISO/IEC 27701:2025 — Privacy Information Management System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703320"/>
            <a:ext cx="46177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0">
                <a:solidFill>
                  <a:srgbClr val="FFFFFF"/>
                </a:solidFill>
                <a:latin typeface="Cambria"/>
              </a:rPr>
              <a:t>Professional PIMS toolkit presentation
Editable diagrams • practical governance • enterprise-ready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138928"/>
            <a:ext cx="2880360" cy="43891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13232" y="5239512"/>
            <a:ext cx="260604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 i="0">
                <a:solidFill>
                  <a:srgbClr val="1F4E79"/>
                </a:solidFill>
                <a:latin typeface="Cambria"/>
              </a:rPr>
              <a:t>ISO/IEC 27701:2025 PIMS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5989320"/>
            <a:ext cx="438912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0">
                <a:solidFill>
                  <a:srgbClr val="FFFFFF"/>
                </a:solidFill>
                <a:latin typeface="Cambria"/>
              </a:rPr>
              <a:t>PIMS-MAT-001 | Version 1.0 | INTERNAL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0584"/>
            <a:ext cx="84124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Cambria"/>
              </a:rPr>
              <a:t>PIMS Document Map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21040" y="164592"/>
            <a:ext cx="34290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i="0">
                <a:solidFill>
                  <a:srgbClr val="FFFFFF"/>
                </a:solidFill>
                <a:latin typeface="Cambria"/>
              </a:rPr>
              <a:t>Contents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74320" y="6528816"/>
            <a:ext cx="768096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828282"/>
                </a:solidFill>
                <a:latin typeface="Cambria"/>
              </a:rPr>
              <a:t>Copyright © ISO Toolkits | www.iso-toolkits.org | info@iso-toolkits.org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0" y="6528816"/>
            <a:ext cx="365760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 i="0">
                <a:solidFill>
                  <a:srgbClr val="828282"/>
                </a:solidFill>
                <a:latin typeface="Cambria"/>
              </a:rPr>
              <a:t>PIMS-MAT-001 | Version 1.0 | 2026-09-18 | INTERNAL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143000"/>
            <a:ext cx="2057400" cy="4709160"/>
          </a:xfrm>
          <a:prstGeom prst="round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13232" y="1417320"/>
            <a:ext cx="164592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Cambria"/>
              </a:rPr>
              <a:t>CONTENTS</a:t>
            </a:r>
          </a:p>
        </p:txBody>
      </p:sp>
      <p:sp>
        <p:nvSpPr>
          <p:cNvPr id="10" name="Oval 9"/>
          <p:cNvSpPr/>
          <p:nvPr/>
        </p:nvSpPr>
        <p:spPr>
          <a:xfrm>
            <a:off x="2971800" y="1207008"/>
            <a:ext cx="347472" cy="347472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990088" y="1248156"/>
            <a:ext cx="310896" cy="1737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56432" y="1193292"/>
            <a:ext cx="7726679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20" b="0" i="0">
                <a:solidFill>
                  <a:srgbClr val="262626"/>
                </a:solidFill>
                <a:latin typeface="Cambria"/>
              </a:rPr>
              <a:t>Purpose and navigation logic</a:t>
            </a:r>
          </a:p>
        </p:txBody>
      </p:sp>
      <p:sp>
        <p:nvSpPr>
          <p:cNvPr id="13" name="Oval 12"/>
          <p:cNvSpPr/>
          <p:nvPr/>
        </p:nvSpPr>
        <p:spPr>
          <a:xfrm>
            <a:off x="2971800" y="1737360"/>
            <a:ext cx="347472" cy="347472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990088" y="1778507"/>
            <a:ext cx="310896" cy="1737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56432" y="1723644"/>
            <a:ext cx="7726679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20" b="0" i="0">
                <a:solidFill>
                  <a:srgbClr val="262626"/>
                </a:solidFill>
                <a:latin typeface="Cambria"/>
              </a:rPr>
              <a:t>PIMS documentation hierarchy</a:t>
            </a:r>
          </a:p>
        </p:txBody>
      </p:sp>
      <p:sp>
        <p:nvSpPr>
          <p:cNvPr id="16" name="Oval 15"/>
          <p:cNvSpPr/>
          <p:nvPr/>
        </p:nvSpPr>
        <p:spPr>
          <a:xfrm>
            <a:off x="2971800" y="2267712"/>
            <a:ext cx="347472" cy="347472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990088" y="2308860"/>
            <a:ext cx="310896" cy="1737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456432" y="2253996"/>
            <a:ext cx="7726679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20" b="0" i="0">
                <a:solidFill>
                  <a:srgbClr val="262626"/>
                </a:solidFill>
                <a:latin typeface="Cambria"/>
              </a:rPr>
              <a:t>Governance and core management-system documents</a:t>
            </a:r>
          </a:p>
        </p:txBody>
      </p:sp>
      <p:sp>
        <p:nvSpPr>
          <p:cNvPr id="19" name="Oval 18"/>
          <p:cNvSpPr/>
          <p:nvPr/>
        </p:nvSpPr>
        <p:spPr>
          <a:xfrm>
            <a:off x="2971800" y="2798063"/>
            <a:ext cx="347472" cy="347472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990088" y="2839211"/>
            <a:ext cx="310896" cy="1737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mbria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456432" y="2784347"/>
            <a:ext cx="7726679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20" b="0" i="0">
                <a:solidFill>
                  <a:srgbClr val="262626"/>
                </a:solidFill>
                <a:latin typeface="Cambria"/>
              </a:rPr>
              <a:t>Operational privacy processes and registers</a:t>
            </a:r>
          </a:p>
        </p:txBody>
      </p:sp>
      <p:sp>
        <p:nvSpPr>
          <p:cNvPr id="22" name="Oval 21"/>
          <p:cNvSpPr/>
          <p:nvPr/>
        </p:nvSpPr>
        <p:spPr>
          <a:xfrm>
            <a:off x="2971800" y="3328415"/>
            <a:ext cx="347472" cy="347472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2990088" y="3369563"/>
            <a:ext cx="310896" cy="1737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mbria"/>
              </a:rPr>
              <a:t>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456432" y="3314699"/>
            <a:ext cx="7726679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20" b="0" i="0">
                <a:solidFill>
                  <a:srgbClr val="262626"/>
                </a:solidFill>
                <a:latin typeface="Cambria"/>
              </a:rPr>
              <a:t>Assurance, review and improvement documents</a:t>
            </a:r>
          </a:p>
        </p:txBody>
      </p:sp>
      <p:sp>
        <p:nvSpPr>
          <p:cNvPr id="25" name="Oval 24"/>
          <p:cNvSpPr/>
          <p:nvPr/>
        </p:nvSpPr>
        <p:spPr>
          <a:xfrm>
            <a:off x="2971800" y="3858768"/>
            <a:ext cx="347472" cy="347472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990088" y="3899915"/>
            <a:ext cx="310896" cy="1737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mbria"/>
              </a:rPr>
              <a:t>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456432" y="3845052"/>
            <a:ext cx="7726679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20" b="0" i="0">
                <a:solidFill>
                  <a:srgbClr val="262626"/>
                </a:solidFill>
                <a:latin typeface="Cambria"/>
              </a:rPr>
              <a:t>Ownership and lifecycle controls</a:t>
            </a:r>
          </a:p>
        </p:txBody>
      </p:sp>
      <p:sp>
        <p:nvSpPr>
          <p:cNvPr id="28" name="Oval 27"/>
          <p:cNvSpPr/>
          <p:nvPr/>
        </p:nvSpPr>
        <p:spPr>
          <a:xfrm>
            <a:off x="2971800" y="4389120"/>
            <a:ext cx="347472" cy="347472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990088" y="4430268"/>
            <a:ext cx="310896" cy="1737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mbria"/>
              </a:rPr>
              <a:t>7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456432" y="4375404"/>
            <a:ext cx="7726679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20" b="0" i="0">
                <a:solidFill>
                  <a:srgbClr val="262626"/>
                </a:solidFill>
                <a:latin typeface="Cambria"/>
              </a:rPr>
              <a:t>Practical repository structure</a:t>
            </a:r>
          </a:p>
        </p:txBody>
      </p:sp>
      <p:sp>
        <p:nvSpPr>
          <p:cNvPr id="31" name="Oval 30"/>
          <p:cNvSpPr/>
          <p:nvPr/>
        </p:nvSpPr>
        <p:spPr>
          <a:xfrm>
            <a:off x="2971800" y="4919472"/>
            <a:ext cx="347472" cy="347472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990088" y="4960620"/>
            <a:ext cx="310896" cy="1737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mbria"/>
              </a:rPr>
              <a:t>8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456432" y="4905756"/>
            <a:ext cx="7726679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20" b="0" i="0">
                <a:solidFill>
                  <a:srgbClr val="262626"/>
                </a:solidFill>
                <a:latin typeface="Cambria"/>
              </a:rPr>
              <a:t>ISO-related references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02920" y="5925312"/>
            <a:ext cx="11155680" cy="420624"/>
          </a:xfrm>
          <a:prstGeom prst="roundRect">
            <a:avLst/>
          </a:prstGeom>
          <a:solidFill>
            <a:srgbClr val="FFF2CC"/>
          </a:solidFill>
          <a:ln>
            <a:solidFill>
              <a:srgbClr val="E6BE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58368" y="5993892"/>
            <a:ext cx="10835640" cy="2103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30" b="0" i="1">
                <a:solidFill>
                  <a:srgbClr val="C00000"/>
                </a:solidFill>
                <a:latin typeface="Cambria"/>
              </a:rPr>
              <a:t>[Note] Use this deck as an editable enterprise map. Tailor names, ownership and repository links to the organization’s actual PIMS.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0584"/>
            <a:ext cx="84124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Cambria"/>
              </a:rPr>
              <a:t>Purpose of the PIMS Document Map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21040" y="164592"/>
            <a:ext cx="34290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i="0">
                <a:solidFill>
                  <a:srgbClr val="FFFFFF"/>
                </a:solidFill>
                <a:latin typeface="Cambria"/>
              </a:rPr>
              <a:t>Why the map matters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74320" y="6528816"/>
            <a:ext cx="768096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828282"/>
                </a:solidFill>
                <a:latin typeface="Cambria"/>
              </a:rPr>
              <a:t>Copyright © ISO Toolkits | www.iso-toolkits.org | info@iso-toolkits.org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0" y="6528816"/>
            <a:ext cx="365760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 i="0">
                <a:solidFill>
                  <a:srgbClr val="828282"/>
                </a:solidFill>
                <a:latin typeface="Cambria"/>
              </a:rPr>
              <a:t>PIMS-MAT-001 | Version 1.0 | 2026-09-18 | INTERNAL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841248"/>
            <a:ext cx="11155680" cy="420624"/>
          </a:xfrm>
          <a:prstGeom prst="roundRect">
            <a:avLst/>
          </a:prstGeom>
          <a:solidFill>
            <a:srgbClr val="FFF2CC"/>
          </a:solidFill>
          <a:ln>
            <a:solidFill>
              <a:srgbClr val="E6BE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909828"/>
            <a:ext cx="10835640" cy="2103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30" b="0" i="1">
                <a:solidFill>
                  <a:srgbClr val="C00000"/>
                </a:solidFill>
                <a:latin typeface="Cambria"/>
              </a:rPr>
              <a:t>[Note] Keep content practical and evidence-oriented; do not create privacy requirements that are not supported by ISO/IEC 27701, approved policy or verified applicable obligations.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1481328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750">
                <a:solidFill>
                  <a:srgbClr val="262626"/>
                </a:solidFill>
                <a:latin typeface="Cambria"/>
              </a:rPr>
              <a:t>Provide a single navigation view of controlled PIMS documents, operational tools, records and assurance evidence.</a:t>
            </a:r>
          </a:p>
          <a:p>
            <a:pPr>
              <a:spcAft>
                <a:spcPts val="900"/>
              </a:spcAft>
            </a:pPr>
            <a:r>
              <a:rPr sz="1750">
                <a:solidFill>
                  <a:srgbClr val="262626"/>
                </a:solidFill>
                <a:latin typeface="Cambria"/>
              </a:rPr>
              <a:t>Clarify how privacy governance connects with processing inventory, privacy risk, supplier controls, requests, incidents and improvement.</a:t>
            </a:r>
          </a:p>
          <a:p>
            <a:pPr>
              <a:spcAft>
                <a:spcPts val="900"/>
              </a:spcAft>
            </a:pPr>
            <a:r>
              <a:rPr sz="1750">
                <a:solidFill>
                  <a:srgbClr val="262626"/>
                </a:solidFill>
                <a:latin typeface="Cambria"/>
              </a:rPr>
              <a:t>Support implementation planning, document control, onboarding, internal audit and operational handover.</a:t>
            </a:r>
          </a:p>
          <a:p>
            <a:pPr>
              <a:spcAft>
                <a:spcPts val="900"/>
              </a:spcAft>
            </a:pPr>
            <a:r>
              <a:rPr sz="1750">
                <a:solidFill>
                  <a:srgbClr val="262626"/>
                </a:solidFill>
                <a:latin typeface="Cambria"/>
              </a:rPr>
              <a:t>Identify duplication, missing ownership and disconnected records across privacy, security, procurement, legal and business processes.</a:t>
            </a:r>
          </a:p>
          <a:p>
            <a:pPr>
              <a:spcAft>
                <a:spcPts val="900"/>
              </a:spcAft>
            </a:pPr>
            <a:r>
              <a:rPr sz="1750">
                <a:solidFill>
                  <a:srgbClr val="262626"/>
                </a:solidFill>
                <a:latin typeface="Cambria"/>
              </a:rPr>
              <a:t>Distinguish controlled procedures and guidance from operational evidence and records.</a:t>
            </a:r>
          </a:p>
          <a:p>
            <a:pPr>
              <a:spcAft>
                <a:spcPts val="900"/>
              </a:spcAft>
            </a:pPr>
            <a:r>
              <a:rPr sz="1750">
                <a:solidFill>
                  <a:srgbClr val="262626"/>
                </a:solidFill>
                <a:latin typeface="Cambria"/>
              </a:rPr>
              <a:t>Serve as an editable enterprise map, not as a substitute for the ISO/IEC 27701 standard.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0584"/>
            <a:ext cx="84124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Cambria"/>
              </a:rPr>
              <a:t>PIMS Documentation Hierarchy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21040" y="164592"/>
            <a:ext cx="34290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i="0">
                <a:solidFill>
                  <a:srgbClr val="FFFFFF"/>
                </a:solidFill>
                <a:latin typeface="Cambria"/>
              </a:rPr>
              <a:t>Document Architecture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74320" y="6528816"/>
            <a:ext cx="768096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828282"/>
                </a:solidFill>
                <a:latin typeface="Cambria"/>
              </a:rPr>
              <a:t>Copyright © ISO Toolkits | www.iso-toolkits.org | info@iso-toolkits.org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0" y="6528816"/>
            <a:ext cx="365760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 i="0">
                <a:solidFill>
                  <a:srgbClr val="828282"/>
                </a:solidFill>
                <a:latin typeface="Cambria"/>
              </a:rPr>
              <a:t>PIMS-MAT-001 | Version 1.0 | 2026-09-18 | INTERNAL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841248"/>
            <a:ext cx="11155680" cy="420624"/>
          </a:xfrm>
          <a:prstGeom prst="roundRect">
            <a:avLst/>
          </a:prstGeom>
          <a:solidFill>
            <a:srgbClr val="FFF2CC"/>
          </a:solidFill>
          <a:ln>
            <a:solidFill>
              <a:srgbClr val="E6BE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909828"/>
            <a:ext cx="10835640" cy="2103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30" b="0" i="1">
                <a:solidFill>
                  <a:srgbClr val="C00000"/>
                </a:solidFill>
                <a:latin typeface="Cambria"/>
              </a:rPr>
              <a:t>[Note] This is a practical hierarchy, not a mandatory ISO document list. Retain only controlled information required by the organization’s PIMS.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1417320"/>
            <a:ext cx="10881360" cy="768096"/>
          </a:xfrm>
          <a:prstGeom prst="round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59" y="1508760"/>
            <a:ext cx="306324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30" b="1" i="0">
                <a:solidFill>
                  <a:srgbClr val="FFFFFF"/>
                </a:solidFill>
                <a:latin typeface="Cambria"/>
              </a:rPr>
              <a:t>LEVEL 1 — DIRECTION &amp; GOVERNANCE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13048" y="1490472"/>
            <a:ext cx="7543800" cy="49377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0" b="0" i="0">
                <a:solidFill>
                  <a:srgbClr val="FFFFFF"/>
                </a:solidFill>
                <a:latin typeface="Cambria"/>
              </a:rPr>
              <a:t>Privacy / PIMS Policy | Objectives &amp; Indicators | PIMS Manual | Scope &amp; Governance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060704" y="2496312"/>
            <a:ext cx="10076688" cy="768096"/>
          </a:xfrm>
          <a:prstGeom prst="roundRect">
            <a:avLst/>
          </a:prstGeom>
          <a:solidFill>
            <a:srgbClr val="2F7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225295" y="2587752"/>
            <a:ext cx="306324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30" b="1" i="0">
                <a:solidFill>
                  <a:srgbClr val="FFFFFF"/>
                </a:solidFill>
                <a:latin typeface="Cambria"/>
              </a:rPr>
              <a:t>LEVEL 2 — SYSTEM PROCEDURES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15384" y="2569464"/>
            <a:ext cx="6739127" cy="49377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0" b="0" i="0">
                <a:solidFill>
                  <a:srgbClr val="FFFFFF"/>
                </a:solidFill>
                <a:latin typeface="Cambria"/>
              </a:rPr>
              <a:t>Documented Information | Privacy Risk / Impact | PII Requests | Supplier / Processor | Incident | Management Review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463040" y="3575304"/>
            <a:ext cx="9272016" cy="768096"/>
          </a:xfrm>
          <a:prstGeom prst="roundRect">
            <a:avLst/>
          </a:prstGeom>
          <a:solidFill>
            <a:srgbClr val="00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627632" y="3666744"/>
            <a:ext cx="306324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30" b="1" i="0">
                <a:solidFill>
                  <a:srgbClr val="FFFFFF"/>
                </a:solidFill>
                <a:latin typeface="Cambria"/>
              </a:rPr>
              <a:t>LEVEL 3 — OPERATIONAL TOOLS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17720" y="3648456"/>
            <a:ext cx="5934456" cy="49377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0" b="0" i="0">
                <a:solidFill>
                  <a:srgbClr val="FFFFFF"/>
                </a:solidFill>
                <a:latin typeface="Cambria"/>
              </a:rPr>
              <a:t>Processing Inventory | Gap Analysis | Audit Checklist | Supplier Evaluation | Project Plan | Action Plan | KPI / dashboard tools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865376" y="4654296"/>
            <a:ext cx="8467344" cy="768096"/>
          </a:xfrm>
          <a:prstGeom prst="roundRect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029968" y="4745736"/>
            <a:ext cx="306324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30" b="1" i="0">
                <a:solidFill>
                  <a:srgbClr val="FFFFFF"/>
                </a:solidFill>
                <a:latin typeface="Cambria"/>
              </a:rPr>
              <a:t>LEVEL 4 — RECORDS &amp; EVIDENCE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0056" y="4727448"/>
            <a:ext cx="5129783" cy="49377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0" b="0" i="0">
                <a:solidFill>
                  <a:srgbClr val="FFFFFF"/>
                </a:solidFill>
                <a:latin typeface="Cambria"/>
              </a:rPr>
              <a:t>Request records | risk assessments | supplier reviews | incidents | audit evidence | review minutes | corrective actions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0584"/>
            <a:ext cx="84124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Cambria"/>
              </a:rPr>
              <a:t>Governance &amp; Core PIMS Documents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21040" y="164592"/>
            <a:ext cx="34290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i="0">
                <a:solidFill>
                  <a:srgbClr val="FFFFFF"/>
                </a:solidFill>
                <a:latin typeface="Cambria"/>
              </a:rPr>
              <a:t>Direction &amp; governance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74320" y="6528816"/>
            <a:ext cx="768096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828282"/>
                </a:solidFill>
                <a:latin typeface="Cambria"/>
              </a:rPr>
              <a:t>Copyright © ISO Toolkits | www.iso-toolkits.org | info@iso-toolkits.org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0" y="6528816"/>
            <a:ext cx="365760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 i="0">
                <a:solidFill>
                  <a:srgbClr val="828282"/>
                </a:solidFill>
                <a:latin typeface="Cambria"/>
              </a:rPr>
              <a:t>PIMS-MAT-001 | Version 1.0 | 2026-09-18 | INTERNAL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841248"/>
            <a:ext cx="11155680" cy="420624"/>
          </a:xfrm>
          <a:prstGeom prst="roundRect">
            <a:avLst/>
          </a:prstGeom>
          <a:solidFill>
            <a:srgbClr val="FFF2CC"/>
          </a:solidFill>
          <a:ln>
            <a:solidFill>
              <a:srgbClr val="E6BE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909828"/>
            <a:ext cx="10835640" cy="2103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30" b="0" i="1">
                <a:solidFill>
                  <a:srgbClr val="C00000"/>
                </a:solidFill>
                <a:latin typeface="Cambria"/>
              </a:rPr>
              <a:t>[Note] Document and process names are practical toolkit labels; keep only items that support actual PIMS operation, assurance and evidence.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1417320"/>
            <a:ext cx="5230368" cy="1133856"/>
          </a:xfrm>
          <a:prstGeom prst="roundRect">
            <a:avLst/>
          </a:prstGeom>
          <a:solidFill>
            <a:srgbClr val="F9FBFD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66928" y="1417320"/>
            <a:ext cx="5230368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04088" y="1467612"/>
            <a:ext cx="4919472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1" i="0">
                <a:solidFill>
                  <a:srgbClr val="FFFFFF"/>
                </a:solidFill>
                <a:latin typeface="Cambria"/>
              </a:rPr>
              <a:t>Privacy Management Manual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2376" y="1801368"/>
            <a:ext cx="489204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10" b="0" i="0">
                <a:solidFill>
                  <a:srgbClr val="262626"/>
                </a:solidFill>
                <a:latin typeface="Cambria"/>
              </a:rPr>
              <a:t>Defines PIMS scope, governance, privacy roles, process interactions and the operating framework.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45936" y="1417320"/>
            <a:ext cx="5230368" cy="1133856"/>
          </a:xfrm>
          <a:prstGeom prst="roundRect">
            <a:avLst/>
          </a:prstGeom>
          <a:solidFill>
            <a:srgbClr val="F9FBFD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45936" y="1417320"/>
            <a:ext cx="5230368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83096" y="1467612"/>
            <a:ext cx="4919472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1" i="0">
                <a:solidFill>
                  <a:srgbClr val="FFFFFF"/>
                </a:solidFill>
                <a:latin typeface="Cambria"/>
              </a:rPr>
              <a:t>Privacy Policy, Objectives &amp; Indicators Guidance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01384" y="1801368"/>
            <a:ext cx="489204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10" b="0" i="0">
                <a:solidFill>
                  <a:srgbClr val="262626"/>
                </a:solidFill>
                <a:latin typeface="Cambria"/>
              </a:rPr>
              <a:t>Supports policy commitments, measurable objectives, indicators and accountable reporting.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2825496"/>
            <a:ext cx="5230368" cy="1133856"/>
          </a:xfrm>
          <a:prstGeom prst="roundRect">
            <a:avLst/>
          </a:prstGeom>
          <a:solidFill>
            <a:srgbClr val="F9FBFD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66928" y="2825496"/>
            <a:ext cx="5230368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04088" y="2875788"/>
            <a:ext cx="4919472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1" i="0">
                <a:solidFill>
                  <a:srgbClr val="FFFFFF"/>
                </a:solidFill>
                <a:latin typeface="Cambria"/>
              </a:rPr>
              <a:t>Documented Information Procedure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22376" y="3209544"/>
            <a:ext cx="489204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10" b="0" i="0">
                <a:solidFill>
                  <a:srgbClr val="262626"/>
                </a:solidFill>
                <a:latin typeface="Cambria"/>
              </a:rPr>
              <a:t>Controls approval, versioning, access, change, protection, retention fields and disposal arrangements.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45936" y="2825496"/>
            <a:ext cx="5230368" cy="1133856"/>
          </a:xfrm>
          <a:prstGeom prst="roundRect">
            <a:avLst/>
          </a:prstGeom>
          <a:solidFill>
            <a:srgbClr val="F9FBFD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345936" y="2825496"/>
            <a:ext cx="5230368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83096" y="2875788"/>
            <a:ext cx="4919472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1" i="0">
                <a:solidFill>
                  <a:srgbClr val="FFFFFF"/>
                </a:solidFill>
                <a:latin typeface="Cambria"/>
              </a:rPr>
              <a:t>Privacy Implementation Project Plan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01384" y="3209544"/>
            <a:ext cx="489204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10" b="0" i="0">
                <a:solidFill>
                  <a:srgbClr val="262626"/>
                </a:solidFill>
                <a:latin typeface="Cambria"/>
              </a:rPr>
              <a:t>Translates implementation into phases, workstreams, deliverables, owners and validation checkpoints.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66928" y="4233672"/>
            <a:ext cx="5230368" cy="1133856"/>
          </a:xfrm>
          <a:prstGeom prst="roundRect">
            <a:avLst/>
          </a:prstGeom>
          <a:solidFill>
            <a:srgbClr val="F9FBFD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66928" y="4233672"/>
            <a:ext cx="5230368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04088" y="4283964"/>
            <a:ext cx="4919472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1" i="0">
                <a:solidFill>
                  <a:srgbClr val="FFFFFF"/>
                </a:solidFill>
                <a:latin typeface="Cambria"/>
              </a:rPr>
              <a:t>Privacy Management Review Procedure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22376" y="4617720"/>
            <a:ext cx="489204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10" b="0" i="0">
                <a:solidFill>
                  <a:srgbClr val="262626"/>
                </a:solidFill>
                <a:latin typeface="Cambria"/>
              </a:rPr>
              <a:t>Defines review inputs, decisions, action ownership and evidence.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45936" y="4233672"/>
            <a:ext cx="5230368" cy="1133856"/>
          </a:xfrm>
          <a:prstGeom prst="roundRect">
            <a:avLst/>
          </a:prstGeom>
          <a:solidFill>
            <a:srgbClr val="F9FBFD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6345936" y="4233672"/>
            <a:ext cx="5230368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83096" y="4283964"/>
            <a:ext cx="4919472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1" i="0">
                <a:solidFill>
                  <a:srgbClr val="FFFFFF"/>
                </a:solidFill>
                <a:latin typeface="Cambria"/>
              </a:rPr>
              <a:t>Privacy Management Review Agenda &amp; Minutes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01384" y="4617720"/>
            <a:ext cx="489204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10" b="0" i="0">
                <a:solidFill>
                  <a:srgbClr val="262626"/>
                </a:solidFill>
                <a:latin typeface="Cambria"/>
              </a:rPr>
              <a:t>Provides a controlled record of privacy management decisions and follow-up actions.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0584"/>
            <a:ext cx="84124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Cambria"/>
              </a:rPr>
              <a:t>Operational Privacy Documents &amp; Registers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21040" y="164592"/>
            <a:ext cx="34290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i="0">
                <a:solidFill>
                  <a:srgbClr val="FFFFFF"/>
                </a:solidFill>
                <a:latin typeface="Cambria"/>
              </a:rPr>
              <a:t>Operational evidence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74320" y="6528816"/>
            <a:ext cx="768096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828282"/>
                </a:solidFill>
                <a:latin typeface="Cambria"/>
              </a:rPr>
              <a:t>Copyright © ISO Toolkits | www.iso-toolkits.org | info@iso-toolkits.org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0" y="6528816"/>
            <a:ext cx="365760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 i="0">
                <a:solidFill>
                  <a:srgbClr val="828282"/>
                </a:solidFill>
                <a:latin typeface="Cambria"/>
              </a:rPr>
              <a:t>PIMS-MAT-001 | Version 1.0 | 2026-09-18 | INTERNAL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841248"/>
            <a:ext cx="11155680" cy="420624"/>
          </a:xfrm>
          <a:prstGeom prst="roundRect">
            <a:avLst/>
          </a:prstGeom>
          <a:solidFill>
            <a:srgbClr val="FFF2CC"/>
          </a:solidFill>
          <a:ln>
            <a:solidFill>
              <a:srgbClr val="E6BE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909828"/>
            <a:ext cx="10835640" cy="2103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30" b="0" i="1">
                <a:solidFill>
                  <a:srgbClr val="C00000"/>
                </a:solidFill>
                <a:latin typeface="Cambria"/>
              </a:rPr>
              <a:t>[Note] Document and process names are practical toolkit labels; keep only items that support actual PIMS operation, assurance and evidence.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1417320"/>
            <a:ext cx="5230368" cy="1133856"/>
          </a:xfrm>
          <a:prstGeom prst="roundRect">
            <a:avLst/>
          </a:prstGeom>
          <a:solidFill>
            <a:srgbClr val="F9FBFD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66928" y="1417320"/>
            <a:ext cx="5230368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04088" y="1467612"/>
            <a:ext cx="4919472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1" i="0">
                <a:solidFill>
                  <a:srgbClr val="FFFFFF"/>
                </a:solidFill>
                <a:latin typeface="Cambria"/>
              </a:rPr>
              <a:t>PII Processing Inventory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2376" y="1801368"/>
            <a:ext cx="489204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10" b="0" i="0">
                <a:solidFill>
                  <a:srgbClr val="262626"/>
                </a:solidFill>
                <a:latin typeface="Cambria"/>
              </a:rPr>
              <a:t>Records material processing, privacy role, purpose, categories, recipients, systems and locations.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45936" y="1417320"/>
            <a:ext cx="5230368" cy="1133856"/>
          </a:xfrm>
          <a:prstGeom prst="roundRect">
            <a:avLst/>
          </a:prstGeom>
          <a:solidFill>
            <a:srgbClr val="F9FBFD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45936" y="1417320"/>
            <a:ext cx="5230368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83096" y="1467612"/>
            <a:ext cx="4919472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1" i="0">
                <a:solidFill>
                  <a:srgbClr val="FFFFFF"/>
                </a:solidFill>
                <a:latin typeface="Cambria"/>
              </a:rPr>
              <a:t>Privacy Risk / Impact Assessments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01384" y="1801368"/>
            <a:ext cx="489204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10" b="0" i="0">
                <a:solidFill>
                  <a:srgbClr val="262626"/>
                </a:solidFill>
                <a:latin typeface="Cambria"/>
              </a:rPr>
              <a:t>Evaluate privacy risk and higher-risk processing changes using the approved method.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2825496"/>
            <a:ext cx="5230368" cy="1133856"/>
          </a:xfrm>
          <a:prstGeom prst="roundRect">
            <a:avLst/>
          </a:prstGeom>
          <a:solidFill>
            <a:srgbClr val="F9FBFD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66928" y="2825496"/>
            <a:ext cx="5230368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04088" y="2875788"/>
            <a:ext cx="4919472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1" i="0">
                <a:solidFill>
                  <a:srgbClr val="FFFFFF"/>
                </a:solidFill>
                <a:latin typeface="Cambria"/>
              </a:rPr>
              <a:t>PII Principal Request Records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22376" y="3209544"/>
            <a:ext cx="489204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10" b="0" i="0">
                <a:solidFill>
                  <a:srgbClr val="262626"/>
                </a:solidFill>
                <a:latin typeface="Cambria"/>
              </a:rPr>
              <a:t>Evidence intake, routing, identity/authorization checks, decisions, communication and closure.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45936" y="2825496"/>
            <a:ext cx="5230368" cy="1133856"/>
          </a:xfrm>
          <a:prstGeom prst="roundRect">
            <a:avLst/>
          </a:prstGeom>
          <a:solidFill>
            <a:srgbClr val="F9FBFD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345936" y="2825496"/>
            <a:ext cx="5230368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83096" y="2875788"/>
            <a:ext cx="4919472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1" i="0">
                <a:solidFill>
                  <a:srgbClr val="FFFFFF"/>
                </a:solidFill>
                <a:latin typeface="Cambria"/>
              </a:rPr>
              <a:t>Supplier / Processor Evaluation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01384" y="3209544"/>
            <a:ext cx="489204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10" b="0" i="0">
                <a:solidFill>
                  <a:srgbClr val="262626"/>
                </a:solidFill>
                <a:latin typeface="Cambria"/>
              </a:rPr>
              <a:t>Supports due diligence, contracts, sub-processors, processing locations and ongoing monitoring.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66928" y="4233672"/>
            <a:ext cx="5230368" cy="1133856"/>
          </a:xfrm>
          <a:prstGeom prst="roundRect">
            <a:avLst/>
          </a:prstGeom>
          <a:solidFill>
            <a:srgbClr val="F9FBFD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66928" y="4233672"/>
            <a:ext cx="5230368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04088" y="4283964"/>
            <a:ext cx="4919472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1" i="0">
                <a:solidFill>
                  <a:srgbClr val="FFFFFF"/>
                </a:solidFill>
                <a:latin typeface="Cambria"/>
              </a:rPr>
              <a:t>Retention / Deletion / Transfer Records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22376" y="4617720"/>
            <a:ext cx="489204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10" b="0" i="0">
                <a:solidFill>
                  <a:srgbClr val="262626"/>
                </a:solidFill>
                <a:latin typeface="Cambria"/>
              </a:rPr>
              <a:t>Evidence approved lifecycle, deletion/return, processing locations and transfer governance.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45936" y="4233672"/>
            <a:ext cx="5230368" cy="1133856"/>
          </a:xfrm>
          <a:prstGeom prst="roundRect">
            <a:avLst/>
          </a:prstGeom>
          <a:solidFill>
            <a:srgbClr val="F9FBFD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6345936" y="4233672"/>
            <a:ext cx="5230368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83096" y="4283964"/>
            <a:ext cx="4919472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1" i="0">
                <a:solidFill>
                  <a:srgbClr val="FFFFFF"/>
                </a:solidFill>
                <a:latin typeface="Cambria"/>
              </a:rPr>
              <a:t>Privacy Incident Records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01384" y="4617720"/>
            <a:ext cx="489204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10" b="0" i="0">
                <a:solidFill>
                  <a:srgbClr val="262626"/>
                </a:solidFill>
                <a:latin typeface="Cambria"/>
              </a:rPr>
              <a:t>Capture escalation, investigation, decision inputs, communications and corrective actions.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0584"/>
            <a:ext cx="84124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Cambria"/>
              </a:rPr>
              <a:t>Assurance, Review &amp; Improvement Documents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21040" y="164592"/>
            <a:ext cx="34290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i="0">
                <a:solidFill>
                  <a:srgbClr val="FFFFFF"/>
                </a:solidFill>
                <a:latin typeface="Cambria"/>
              </a:rPr>
              <a:t>Assurance &amp; improvement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74320" y="6528816"/>
            <a:ext cx="768096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828282"/>
                </a:solidFill>
                <a:latin typeface="Cambria"/>
              </a:rPr>
              <a:t>Copyright © ISO Toolkits | www.iso-toolkits.org | info@iso-toolkits.org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0" y="6528816"/>
            <a:ext cx="365760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 i="0">
                <a:solidFill>
                  <a:srgbClr val="828282"/>
                </a:solidFill>
                <a:latin typeface="Cambria"/>
              </a:rPr>
              <a:t>PIMS-MAT-001 | Version 1.0 | 2026-09-18 | INTERNAL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841248"/>
            <a:ext cx="11155680" cy="420624"/>
          </a:xfrm>
          <a:prstGeom prst="roundRect">
            <a:avLst/>
          </a:prstGeom>
          <a:solidFill>
            <a:srgbClr val="FFF2CC"/>
          </a:solidFill>
          <a:ln>
            <a:solidFill>
              <a:srgbClr val="E6BE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909828"/>
            <a:ext cx="10835640" cy="2103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30" b="0" i="1">
                <a:solidFill>
                  <a:srgbClr val="C00000"/>
                </a:solidFill>
                <a:latin typeface="Cambria"/>
              </a:rPr>
              <a:t>[Note] Document and process names are practical toolkit labels; keep only items that support actual PIMS operation, assurance and evidence.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1417320"/>
            <a:ext cx="5230368" cy="1133856"/>
          </a:xfrm>
          <a:prstGeom prst="roundRect">
            <a:avLst/>
          </a:prstGeom>
          <a:solidFill>
            <a:srgbClr val="F9FBFD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66928" y="1417320"/>
            <a:ext cx="5230368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04088" y="1467612"/>
            <a:ext cx="4919472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1" i="0">
                <a:solidFill>
                  <a:srgbClr val="FFFFFF"/>
                </a:solidFill>
                <a:latin typeface="Cambria"/>
              </a:rPr>
              <a:t>Privacy Gap Analysis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2376" y="1801368"/>
            <a:ext cx="489204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10" b="0" i="0">
                <a:solidFill>
                  <a:srgbClr val="262626"/>
                </a:solidFill>
                <a:latin typeface="Cambria"/>
              </a:rPr>
              <a:t>Assesses current PIMS implementation against practical ISO/IEC 27701 themes.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45936" y="1417320"/>
            <a:ext cx="5230368" cy="1133856"/>
          </a:xfrm>
          <a:prstGeom prst="roundRect">
            <a:avLst/>
          </a:prstGeom>
          <a:solidFill>
            <a:srgbClr val="F9FBFD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45936" y="1417320"/>
            <a:ext cx="5230368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83096" y="1467612"/>
            <a:ext cx="4919472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1" i="0">
                <a:solidFill>
                  <a:srgbClr val="FFFFFF"/>
                </a:solidFill>
                <a:latin typeface="Cambria"/>
              </a:rPr>
              <a:t>Privacy Gap Analysis Action Plan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01384" y="1801368"/>
            <a:ext cx="489204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10" b="0" i="0">
                <a:solidFill>
                  <a:srgbClr val="262626"/>
                </a:solidFill>
                <a:latin typeface="Cambria"/>
              </a:rPr>
              <a:t>Converts validated gaps into owned, prioritized and verifiable actions.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2825496"/>
            <a:ext cx="5230368" cy="1133856"/>
          </a:xfrm>
          <a:prstGeom prst="roundRect">
            <a:avLst/>
          </a:prstGeom>
          <a:solidFill>
            <a:srgbClr val="F9FBFD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66928" y="2825496"/>
            <a:ext cx="5230368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04088" y="2875788"/>
            <a:ext cx="4919472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1" i="0">
                <a:solidFill>
                  <a:srgbClr val="FFFFFF"/>
                </a:solidFill>
                <a:latin typeface="Cambria"/>
              </a:rPr>
              <a:t>Internal Privacy Audit Procedure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22376" y="3209544"/>
            <a:ext cx="489204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10" b="0" i="0">
                <a:solidFill>
                  <a:srgbClr val="262626"/>
                </a:solidFill>
                <a:latin typeface="Cambria"/>
              </a:rPr>
              <a:t>Defines audit planning, sampling, evidence, findings, reporting and follow-up.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45936" y="2825496"/>
            <a:ext cx="5230368" cy="1133856"/>
          </a:xfrm>
          <a:prstGeom prst="roundRect">
            <a:avLst/>
          </a:prstGeom>
          <a:solidFill>
            <a:srgbClr val="F9FBFD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345936" y="2825496"/>
            <a:ext cx="5230368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83096" y="2875788"/>
            <a:ext cx="4919472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1" i="0">
                <a:solidFill>
                  <a:srgbClr val="FFFFFF"/>
                </a:solidFill>
                <a:latin typeface="Cambria"/>
              </a:rPr>
              <a:t>Internal Privacy Audit Checklist / Report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01384" y="3209544"/>
            <a:ext cx="489204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10" b="0" i="0">
                <a:solidFill>
                  <a:srgbClr val="262626"/>
                </a:solidFill>
                <a:latin typeface="Cambria"/>
              </a:rPr>
              <a:t>Provide structured assurance evidence and controlled audit outputs.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66928" y="4233672"/>
            <a:ext cx="5230368" cy="1133856"/>
          </a:xfrm>
          <a:prstGeom prst="roundRect">
            <a:avLst/>
          </a:prstGeom>
          <a:solidFill>
            <a:srgbClr val="F9FBFD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66928" y="4233672"/>
            <a:ext cx="5230368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04088" y="4283964"/>
            <a:ext cx="4919472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1" i="0">
                <a:solidFill>
                  <a:srgbClr val="FFFFFF"/>
                </a:solidFill>
                <a:latin typeface="Cambria"/>
              </a:rPr>
              <a:t>Privacy Audit Results - Automated Charts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22376" y="4617720"/>
            <a:ext cx="489204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10" b="0" i="0">
                <a:solidFill>
                  <a:srgbClr val="262626"/>
                </a:solidFill>
                <a:latin typeface="Cambria"/>
              </a:rPr>
              <a:t>Consolidates findings, privacy risk and action status for management reporting.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45936" y="4233672"/>
            <a:ext cx="5230368" cy="1133856"/>
          </a:xfrm>
          <a:prstGeom prst="roundRect">
            <a:avLst/>
          </a:prstGeom>
          <a:solidFill>
            <a:srgbClr val="F9FBFD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6345936" y="4233672"/>
            <a:ext cx="5230368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83096" y="4283964"/>
            <a:ext cx="4919472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1" i="0">
                <a:solidFill>
                  <a:srgbClr val="FFFFFF"/>
                </a:solidFill>
                <a:latin typeface="Cambria"/>
              </a:rPr>
              <a:t>Corrective Action / Improvement Records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01384" y="4617720"/>
            <a:ext cx="489204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10" b="0" i="0">
                <a:solidFill>
                  <a:srgbClr val="262626"/>
                </a:solidFill>
                <a:latin typeface="Cambria"/>
              </a:rPr>
              <a:t>Demonstrate remediation, verification, effectiveness and continual improvement.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0584"/>
            <a:ext cx="84124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Cambria"/>
              </a:rPr>
              <a:t>PIMS Document Ownership &amp; Lifecycle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21040" y="164592"/>
            <a:ext cx="34290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i="0">
                <a:solidFill>
                  <a:srgbClr val="FFFFFF"/>
                </a:solidFill>
                <a:latin typeface="Cambria"/>
              </a:rPr>
              <a:t>Ownership &amp; Review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74320" y="6528816"/>
            <a:ext cx="768096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828282"/>
                </a:solidFill>
                <a:latin typeface="Cambria"/>
              </a:rPr>
              <a:t>Copyright © ISO Toolkits | www.iso-toolkits.org | info@iso-toolkits.org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0" y="6528816"/>
            <a:ext cx="365760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 i="0">
                <a:solidFill>
                  <a:srgbClr val="828282"/>
                </a:solidFill>
                <a:latin typeface="Cambria"/>
              </a:rPr>
              <a:t>PIMS-MAT-001 | Version 1.0 | 2026-09-18 | INTERNAL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841248"/>
            <a:ext cx="11155680" cy="420624"/>
          </a:xfrm>
          <a:prstGeom prst="roundRect">
            <a:avLst/>
          </a:prstGeom>
          <a:solidFill>
            <a:srgbClr val="FFF2CC"/>
          </a:solidFill>
          <a:ln>
            <a:solidFill>
              <a:srgbClr val="E6BE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909828"/>
            <a:ext cx="10835640" cy="2103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30" b="0" i="1">
                <a:solidFill>
                  <a:srgbClr val="C00000"/>
                </a:solidFill>
                <a:latin typeface="Cambria"/>
              </a:rPr>
              <a:t>[Note] Assign named owners and organization-approved review cycles. Do not invent record-retention periods or legal roles without a verified basis.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566928" y="1481328"/>
          <a:ext cx="11064240" cy="43159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1720"/>
                <a:gridCol w="2423160"/>
                <a:gridCol w="3657600"/>
                <a:gridCol w="2651760"/>
              </a:tblGrid>
              <a:tr h="719328"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Cambria"/>
                        </a:rPr>
                        <a:t>Document Group</a:t>
                      </a:r>
                    </a:p>
                  </a:txBody>
                  <a:tcPr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Cambria"/>
                        </a:rPr>
                        <a:t>Typical Owner</a:t>
                      </a:r>
                    </a:p>
                  </a:txBody>
                  <a:tcPr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Cambria"/>
                        </a:rPr>
                        <a:t>Control Purpose</a:t>
                      </a:r>
                    </a:p>
                  </a:txBody>
                  <a:tcPr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Cambria"/>
                        </a:rPr>
                        <a:t>Review Trigger</a:t>
                      </a:r>
                    </a:p>
                  </a:txBody>
                  <a:tcPr>
                    <a:solidFill>
                      <a:srgbClr val="1F4E79"/>
                    </a:solidFill>
                  </a:tcPr>
                </a:tc>
              </a:tr>
              <a:tr h="719328">
                <a:tc>
                  <a:txBody>
                    <a:bodyPr/>
                    <a:lstStyle/>
                    <a:p>
                      <a:r>
                        <a:rPr sz="960">
                          <a:solidFill>
                            <a:srgbClr val="262626"/>
                          </a:solidFill>
                          <a:latin typeface="Cambria"/>
                        </a:rPr>
                        <a:t>Policy / Manual</a:t>
                      </a:r>
                    </a:p>
                  </a:txBody>
                  <a:tcPr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60">
                          <a:solidFill>
                            <a:srgbClr val="262626"/>
                          </a:solidFill>
                          <a:latin typeface="Cambria"/>
                        </a:rPr>
                        <a:t>Privacy Lead / Top Management</a:t>
                      </a:r>
                    </a:p>
                  </a:txBody>
                  <a:tcPr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60">
                          <a:solidFill>
                            <a:srgbClr val="262626"/>
                          </a:solidFill>
                          <a:latin typeface="Cambria"/>
                        </a:rPr>
                        <a:t>Direction, scope, governance and commitments</a:t>
                      </a:r>
                    </a:p>
                  </a:txBody>
                  <a:tcPr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60">
                          <a:solidFill>
                            <a:srgbClr val="262626"/>
                          </a:solidFill>
                          <a:latin typeface="Cambria"/>
                        </a:rPr>
                        <a:t>Planned review or material change</a:t>
                      </a:r>
                    </a:p>
                  </a:txBody>
                  <a:tcPr>
                    <a:solidFill>
                      <a:srgbClr val="EAF3F8"/>
                    </a:solidFill>
                  </a:tcPr>
                </a:tc>
              </a:tr>
              <a:tr h="719328">
                <a:tc>
                  <a:txBody>
                    <a:bodyPr/>
                    <a:lstStyle/>
                    <a:p>
                      <a:r>
                        <a:rPr sz="960">
                          <a:solidFill>
                            <a:srgbClr val="262626"/>
                          </a:solidFill>
                          <a:latin typeface="Cambria"/>
                        </a:rPr>
                        <a:t>Privacy Procedures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60">
                          <a:solidFill>
                            <a:srgbClr val="262626"/>
                          </a:solidFill>
                          <a:latin typeface="Cambria"/>
                        </a:rPr>
                        <a:t>Process Owners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60">
                          <a:solidFill>
                            <a:srgbClr val="262626"/>
                          </a:solidFill>
                          <a:latin typeface="Cambria"/>
                        </a:rPr>
                        <a:t>Repeatable privacy operations and control execution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60">
                          <a:solidFill>
                            <a:srgbClr val="262626"/>
                          </a:solidFill>
                          <a:latin typeface="Cambria"/>
                        </a:rPr>
                        <a:t>Process / regulatory / system change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19328">
                <a:tc>
                  <a:txBody>
                    <a:bodyPr/>
                    <a:lstStyle/>
                    <a:p>
                      <a:r>
                        <a:rPr sz="960">
                          <a:solidFill>
                            <a:srgbClr val="262626"/>
                          </a:solidFill>
                          <a:latin typeface="Cambria"/>
                        </a:rPr>
                        <a:t>Registers &amp; Assessment Tools</a:t>
                      </a:r>
                    </a:p>
                  </a:txBody>
                  <a:tcPr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60">
                          <a:solidFill>
                            <a:srgbClr val="262626"/>
                          </a:solidFill>
                          <a:latin typeface="Cambria"/>
                        </a:rPr>
                        <a:t>Privacy Ops / Risk / Procurement</a:t>
                      </a:r>
                    </a:p>
                  </a:txBody>
                  <a:tcPr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60">
                          <a:solidFill>
                            <a:srgbClr val="262626"/>
                          </a:solidFill>
                          <a:latin typeface="Cambria"/>
                        </a:rPr>
                        <a:t>Processing evidence, privacy risk and supplier oversight</a:t>
                      </a:r>
                    </a:p>
                  </a:txBody>
                  <a:tcPr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60">
                          <a:solidFill>
                            <a:srgbClr val="262626"/>
                          </a:solidFill>
                          <a:latin typeface="Cambria"/>
                        </a:rPr>
                        <a:t>Operational review cycle</a:t>
                      </a:r>
                    </a:p>
                  </a:txBody>
                  <a:tcPr>
                    <a:solidFill>
                      <a:srgbClr val="EAF3F8"/>
                    </a:solidFill>
                  </a:tcPr>
                </a:tc>
              </a:tr>
              <a:tr h="719328">
                <a:tc>
                  <a:txBody>
                    <a:bodyPr/>
                    <a:lstStyle/>
                    <a:p>
                      <a:r>
                        <a:rPr sz="960">
                          <a:solidFill>
                            <a:srgbClr val="262626"/>
                          </a:solidFill>
                          <a:latin typeface="Cambria"/>
                        </a:rPr>
                        <a:t>Audit &amp; Management Review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60">
                          <a:solidFill>
                            <a:srgbClr val="262626"/>
                          </a:solidFill>
                          <a:latin typeface="Cambria"/>
                        </a:rPr>
                        <a:t>Internal Audit / Top Management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60">
                          <a:solidFill>
                            <a:srgbClr val="262626"/>
                          </a:solidFill>
                          <a:latin typeface="Cambria"/>
                        </a:rPr>
                        <a:t>Independent assurance and management decisions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60">
                          <a:solidFill>
                            <a:srgbClr val="262626"/>
                          </a:solidFill>
                          <a:latin typeface="Cambria"/>
                        </a:rPr>
                        <a:t>Audit / review programme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19328">
                <a:tc>
                  <a:txBody>
                    <a:bodyPr/>
                    <a:lstStyle/>
                    <a:p>
                      <a:r>
                        <a:rPr sz="960">
                          <a:solidFill>
                            <a:srgbClr val="262626"/>
                          </a:solidFill>
                          <a:latin typeface="Cambria"/>
                        </a:rPr>
                        <a:t>Records &amp; Actions</a:t>
                      </a:r>
                    </a:p>
                  </a:txBody>
                  <a:tcPr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60">
                          <a:solidFill>
                            <a:srgbClr val="262626"/>
                          </a:solidFill>
                          <a:latin typeface="Cambria"/>
                        </a:rPr>
                        <a:t>Operational Owners</a:t>
                      </a:r>
                    </a:p>
                  </a:txBody>
                  <a:tcPr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60">
                          <a:solidFill>
                            <a:srgbClr val="262626"/>
                          </a:solidFill>
                          <a:latin typeface="Cambria"/>
                        </a:rPr>
                        <a:t>Traceability, accountability and closure evidence</a:t>
                      </a:r>
                    </a:p>
                  </a:txBody>
                  <a:tcPr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60">
                          <a:solidFill>
                            <a:srgbClr val="262626"/>
                          </a:solidFill>
                          <a:latin typeface="Cambria"/>
                        </a:rPr>
                        <a:t>Per operational need / retention rules</a:t>
                      </a:r>
                    </a:p>
                  </a:txBody>
                  <a:tcPr>
                    <a:solidFill>
                      <a:srgbClr val="EAF3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0584"/>
            <a:ext cx="84124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Cambria"/>
              </a:rPr>
              <a:t>Practical PIMS Repository Structure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21040" y="164592"/>
            <a:ext cx="34290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i="0">
                <a:solidFill>
                  <a:srgbClr val="FFFFFF"/>
                </a:solidFill>
                <a:latin typeface="Cambria"/>
              </a:rPr>
              <a:t>Suggested enterprise repository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74320" y="6528816"/>
            <a:ext cx="768096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828282"/>
                </a:solidFill>
                <a:latin typeface="Cambria"/>
              </a:rPr>
              <a:t>Copyright © ISO Toolkits | www.iso-toolkits.org | info@iso-toolkits.org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0" y="6528816"/>
            <a:ext cx="365760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 i="0">
                <a:solidFill>
                  <a:srgbClr val="828282"/>
                </a:solidFill>
                <a:latin typeface="Cambria"/>
              </a:rPr>
              <a:t>PIMS-MAT-001 | Version 1.0 | 2026-09-18 | INTERNAL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841248"/>
            <a:ext cx="11155680" cy="420624"/>
          </a:xfrm>
          <a:prstGeom prst="roundRect">
            <a:avLst/>
          </a:prstGeom>
          <a:solidFill>
            <a:srgbClr val="FFF2CC"/>
          </a:solidFill>
          <a:ln>
            <a:solidFill>
              <a:srgbClr val="E6BE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909828"/>
            <a:ext cx="10835640" cy="2103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30" b="0" i="1">
                <a:solidFill>
                  <a:srgbClr val="C00000"/>
                </a:solidFill>
                <a:latin typeface="Cambria"/>
              </a:rPr>
              <a:t>[Note] Keep content practical and evidence-oriented; do not create privacy requirements that are not supported by ISO/IEC 27701, approved policy or verified applicable obligations.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1481328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750">
                <a:solidFill>
                  <a:srgbClr val="262626"/>
                </a:solidFill>
                <a:latin typeface="Cambria"/>
              </a:rPr>
              <a:t>01 Governance — PIMS scope, manual, policy, objectives, responsibilities and management-review documents.</a:t>
            </a:r>
          </a:p>
          <a:p>
            <a:pPr>
              <a:spcAft>
                <a:spcPts val="900"/>
              </a:spcAft>
            </a:pPr>
            <a:r>
              <a:rPr sz="1750">
                <a:solidFill>
                  <a:srgbClr val="262626"/>
                </a:solidFill>
                <a:latin typeface="Cambria"/>
              </a:rPr>
              <a:t>02 Operational Procedures — privacy risk, PII requests, privacy by design, supplier/processor, incident, retention and transfer controls.</a:t>
            </a:r>
          </a:p>
          <a:p>
            <a:pPr>
              <a:spcAft>
                <a:spcPts val="900"/>
              </a:spcAft>
            </a:pPr>
            <a:r>
              <a:rPr sz="1750">
                <a:solidFill>
                  <a:srgbClr val="262626"/>
                </a:solidFill>
                <a:latin typeface="Cambria"/>
              </a:rPr>
              <a:t>03 Registers &amp; Assessments — processing inventory, data-flow/location register, risk/impact assessments and supplier evaluations.</a:t>
            </a:r>
          </a:p>
          <a:p>
            <a:pPr>
              <a:spcAft>
                <a:spcPts val="900"/>
              </a:spcAft>
            </a:pPr>
            <a:r>
              <a:rPr sz="1750">
                <a:solidFill>
                  <a:srgbClr val="262626"/>
                </a:solidFill>
                <a:latin typeface="Cambria"/>
              </a:rPr>
              <a:t>04 Monitoring &amp; Assurance — KPI/indicator outputs, internal audit, gap analysis, audit reports and corrective actions.</a:t>
            </a:r>
          </a:p>
          <a:p>
            <a:pPr>
              <a:spcAft>
                <a:spcPts val="900"/>
              </a:spcAft>
            </a:pPr>
            <a:r>
              <a:rPr sz="1750">
                <a:solidFill>
                  <a:srgbClr val="262626"/>
                </a:solidFill>
                <a:latin typeface="Cambria"/>
              </a:rPr>
              <a:t>05 Records &amp; Evidence — request cases, approvals, change evidence, supplier evidence, deletion/transfer evidence, incidents and review minutes.</a:t>
            </a:r>
          </a:p>
          <a:p>
            <a:pPr>
              <a:spcAft>
                <a:spcPts val="900"/>
              </a:spcAft>
            </a:pPr>
            <a:r>
              <a:rPr sz="1750">
                <a:solidFill>
                  <a:srgbClr val="262626"/>
                </a:solidFill>
                <a:latin typeface="Cambria"/>
              </a:rPr>
              <a:t>06 Reference Data — approved definitions, authoritative obligations, service/system lists and controlled supporting information.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0584"/>
            <a:ext cx="84124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Cambria"/>
              </a:rPr>
              <a:t>PIMS Document Map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21040" y="164592"/>
            <a:ext cx="34290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i="0">
                <a:solidFill>
                  <a:srgbClr val="FFFFFF"/>
                </a:solidFill>
                <a:latin typeface="Cambria"/>
              </a:rPr>
              <a:t>References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74320" y="6528816"/>
            <a:ext cx="768096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828282"/>
                </a:solidFill>
                <a:latin typeface="Cambria"/>
              </a:rPr>
              <a:t>Copyright © ISO Toolkits | www.iso-toolkits.org | info@iso-toolkits.org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0" y="6528816"/>
            <a:ext cx="365760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 i="0">
                <a:solidFill>
                  <a:srgbClr val="828282"/>
                </a:solidFill>
                <a:latin typeface="Cambria"/>
              </a:rPr>
              <a:t>PIMS-MAT-001 | Version 1.0 | 2026-09-18 | INTERNAL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841248"/>
            <a:ext cx="11155680" cy="420624"/>
          </a:xfrm>
          <a:prstGeom prst="roundRect">
            <a:avLst/>
          </a:prstGeom>
          <a:solidFill>
            <a:srgbClr val="FFF2CC"/>
          </a:solidFill>
          <a:ln>
            <a:solidFill>
              <a:srgbClr val="E6BE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909828"/>
            <a:ext cx="10835640" cy="2103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30" b="0" i="1">
                <a:solidFill>
                  <a:srgbClr val="C00000"/>
                </a:solidFill>
                <a:latin typeface="Cambria"/>
              </a:rPr>
              <a:t>[Note] References are limited to standards directly relevant to this PIMS toolkit. Always use licensed/current copies for controlled implementation.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5800" y="1481328"/>
            <a:ext cx="10835640" cy="859536"/>
          </a:xfrm>
          <a:prstGeom prst="roundRect">
            <a:avLst/>
          </a:prstGeom>
          <a:solidFill>
            <a:srgbClr val="EAF3F8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1581912"/>
            <a:ext cx="283464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1" i="0">
                <a:solidFill>
                  <a:srgbClr val="1F4E79"/>
                </a:solidFill>
                <a:latin typeface="Cambria"/>
              </a:rPr>
              <a:t>1. ISO/IEC 27701:2025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03320" y="1563624"/>
            <a:ext cx="489204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 i="0">
                <a:solidFill>
                  <a:srgbClr val="262626"/>
                </a:solidFill>
                <a:latin typeface="Cambria"/>
              </a:rPr>
              <a:t>Privacy information management systems — Requirements and guidance.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41080" y="1563624"/>
            <a:ext cx="2606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30" b="0" i="0">
                <a:solidFill>
                  <a:srgbClr val="828282"/>
                </a:solidFill>
                <a:latin typeface="Cambria"/>
              </a:rPr>
              <a:t>https://committee.iso.org/standard/27701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85800" y="2505456"/>
            <a:ext cx="10835640" cy="859536"/>
          </a:xfrm>
          <a:prstGeom prst="roundRect">
            <a:avLst/>
          </a:prstGeom>
          <a:solidFill>
            <a:srgbClr val="FFFFFF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2606040"/>
            <a:ext cx="283464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1" i="0">
                <a:solidFill>
                  <a:srgbClr val="1F4E79"/>
                </a:solidFill>
                <a:latin typeface="Cambria"/>
              </a:rPr>
              <a:t>2. ISO/IEC 27001:2022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03320" y="2587752"/>
            <a:ext cx="489204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 i="0">
                <a:solidFill>
                  <a:srgbClr val="262626"/>
                </a:solidFill>
                <a:latin typeface="Cambria"/>
              </a:rPr>
              <a:t>Information security management systems — Requirements; directly relevant where PIMS is integrated with an ISMS.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41080" y="2587752"/>
            <a:ext cx="2606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30" b="0" i="0">
                <a:solidFill>
                  <a:srgbClr val="828282"/>
                </a:solidFill>
                <a:latin typeface="Cambria"/>
              </a:rPr>
              <a:t>https://www.iso.org/standard/27001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3529584"/>
            <a:ext cx="10835640" cy="859536"/>
          </a:xfrm>
          <a:prstGeom prst="roundRect">
            <a:avLst/>
          </a:prstGeom>
          <a:solidFill>
            <a:srgbClr val="EAF3F8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68680" y="3630168"/>
            <a:ext cx="283464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1" i="0">
                <a:solidFill>
                  <a:srgbClr val="1F4E79"/>
                </a:solidFill>
                <a:latin typeface="Cambria"/>
              </a:rPr>
              <a:t>3. ISO/IEC 27002:2022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03320" y="3611880"/>
            <a:ext cx="489204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 i="0">
                <a:solidFill>
                  <a:srgbClr val="262626"/>
                </a:solidFill>
                <a:latin typeface="Cambria"/>
              </a:rPr>
              <a:t>Information security controls; relevant supporting guidance for information-security controls that support privacy processing.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641080" y="3611880"/>
            <a:ext cx="2606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30" b="0" i="0">
                <a:solidFill>
                  <a:srgbClr val="828282"/>
                </a:solidFill>
                <a:latin typeface="Cambria"/>
              </a:rPr>
              <a:t>https://www.iso.org/standard/75652.html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85800" y="4553712"/>
            <a:ext cx="10835640" cy="859536"/>
          </a:xfrm>
          <a:prstGeom prst="roundRect">
            <a:avLst/>
          </a:prstGeom>
          <a:solidFill>
            <a:srgbClr val="FFFFFF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68680" y="4654296"/>
            <a:ext cx="283464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1" i="0">
                <a:solidFill>
                  <a:srgbClr val="1F4E79"/>
                </a:solidFill>
                <a:latin typeface="Cambria"/>
              </a:rPr>
              <a:t>4. Related ISO Toolkit Documents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03320" y="4636008"/>
            <a:ext cx="489204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 i="0">
                <a:solidFill>
                  <a:srgbClr val="262626"/>
                </a:solidFill>
                <a:latin typeface="Cambria"/>
              </a:rPr>
              <a:t>Privacy Management Manual; Privacy Gap Analysis; Internal Privacy Audit Procedure/Report; Documented Information Procedure; Management Review documents; privacy risk, supplier and audit tools.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41080" y="4636008"/>
            <a:ext cx="2606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30" b="0" i="0">
                <a:solidFill>
                  <a:srgbClr val="828282"/>
                </a:solidFill>
                <a:latin typeface="Cambria"/>
              </a:rPr>
              <a:t>Internal toolkit references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PIMS Document Map</dc:title>
  <dc:subject>ISO/IEC 27701:2025 PIMS document architecture and repository map</dc:subject>
  <dc:creator>ISO Toolkits</dc:creator>
  <cp:keywords>ISO/IEC 27701:2025, PIMS, privacy information management system, privacy, ISO Toolkits</cp:keywords>
  <dc:description>Professional editable ISO toolkit presentation.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