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_wide_realistic_modern_office_command_center_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59436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94360" y="960120"/>
            <a:ext cx="4800600" cy="1828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Service Management Document Map.pptx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2788920"/>
            <a:ext cx="457200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i="0">
                <a:solidFill>
                  <a:srgbClr val="FFFFFF"/>
                </a:solidFill>
                <a:latin typeface="Cambria"/>
              </a:rPr>
              <a:t>ISO 18295-1:2017 / ISO 18295-2:2017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3794760"/>
            <a:ext cx="461772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300" b="0" i="0">
                <a:solidFill>
                  <a:srgbClr val="FFFFFF"/>
                </a:solidFill>
                <a:latin typeface="Cambria"/>
              </a:rPr>
              <a:t>Professional ISO toolkit presentation
Editable diagrams • practical structure • enterprise-ready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5166360"/>
            <a:ext cx="2834640" cy="43891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5266944"/>
            <a:ext cx="2468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ISO 18295 Service Management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5989320"/>
            <a:ext cx="429768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0">
                <a:solidFill>
                  <a:srgbClr val="FFFFFF"/>
                </a:solidFill>
                <a:latin typeface="Cambria"/>
              </a:rPr>
              <a:t>CCC-MAT-001 | Version 1.0 | INTERNAL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Service Management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Contents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097280"/>
            <a:ext cx="2148840" cy="4983480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1417320"/>
            <a:ext cx="178308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mbria"/>
              </a:rPr>
              <a:t>CONTENTS</a:t>
            </a:r>
          </a:p>
        </p:txBody>
      </p:sp>
      <p:sp>
        <p:nvSpPr>
          <p:cNvPr id="10" name="Oval 9"/>
          <p:cNvSpPr/>
          <p:nvPr/>
        </p:nvSpPr>
        <p:spPr>
          <a:xfrm>
            <a:off x="3154680" y="123444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172968" y="127101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121615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Purpose and navigation logic</a:t>
            </a:r>
          </a:p>
        </p:txBody>
      </p:sp>
      <p:sp>
        <p:nvSpPr>
          <p:cNvPr id="13" name="Oval 12"/>
          <p:cNvSpPr/>
          <p:nvPr/>
        </p:nvSpPr>
        <p:spPr>
          <a:xfrm>
            <a:off x="3154680" y="173736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72968" y="177393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171907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Document hierarchy</a:t>
            </a:r>
          </a:p>
        </p:txBody>
      </p:sp>
      <p:sp>
        <p:nvSpPr>
          <p:cNvPr id="16" name="Oval 15"/>
          <p:cNvSpPr/>
          <p:nvPr/>
        </p:nvSpPr>
        <p:spPr>
          <a:xfrm>
            <a:off x="3154680" y="224028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172968" y="227685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222199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Governance and core system documents</a:t>
            </a:r>
          </a:p>
        </p:txBody>
      </p:sp>
      <p:sp>
        <p:nvSpPr>
          <p:cNvPr id="19" name="Oval 18"/>
          <p:cNvSpPr/>
          <p:nvPr/>
        </p:nvSpPr>
        <p:spPr>
          <a:xfrm>
            <a:off x="3154680" y="274320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172968" y="277977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03320" y="272491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Operational service, quality and customer-experience documents</a:t>
            </a:r>
          </a:p>
        </p:txBody>
      </p:sp>
      <p:sp>
        <p:nvSpPr>
          <p:cNvPr id="22" name="Oval 21"/>
          <p:cNvSpPr/>
          <p:nvPr/>
        </p:nvSpPr>
        <p:spPr>
          <a:xfrm>
            <a:off x="3154680" y="324612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172968" y="328269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322783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Assurance, review and improvement records</a:t>
            </a:r>
          </a:p>
        </p:txBody>
      </p:sp>
      <p:sp>
        <p:nvSpPr>
          <p:cNvPr id="25" name="Oval 24"/>
          <p:cNvSpPr/>
          <p:nvPr/>
        </p:nvSpPr>
        <p:spPr>
          <a:xfrm>
            <a:off x="3154680" y="3749039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172968" y="3785615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03320" y="373075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Ownership and lifecycle controls</a:t>
            </a:r>
          </a:p>
        </p:txBody>
      </p:sp>
      <p:sp>
        <p:nvSpPr>
          <p:cNvPr id="28" name="Oval 27"/>
          <p:cNvSpPr/>
          <p:nvPr/>
        </p:nvSpPr>
        <p:spPr>
          <a:xfrm>
            <a:off x="3154680" y="4251960"/>
            <a:ext cx="384048" cy="384048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3172968" y="4288536"/>
            <a:ext cx="347472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mbria"/>
              </a:rP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3320" y="4233672"/>
            <a:ext cx="7498079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0" i="0">
                <a:solidFill>
                  <a:srgbClr val="262626"/>
                </a:solidFill>
                <a:latin typeface="Cambria"/>
              </a:rPr>
              <a:t>ISO-related references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" y="5925312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58368" y="5998464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Use this presentation as an editable map; tailor document names, owners and process interfaces to the organization’s actual service-management system.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Purpose of the Service Management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Why the map matters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Keep the map practical and evidence-oriented; do not add documents, steps or controls that do not support actual operations.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50876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Provide a single navigation view of service-management policies, procedures, tools, records and assurance documents.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Clarify how customer-contact-centre governance documents connect with operational evidence and management review.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Support document control, implementation planning, internal audit, staff onboarding and handover.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Identify gaps, duplication and unclear ownership across service, quality, knowledge, complaints, KPI and continuity documentation.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Distinguish controlled documents from operational records and evidence.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Serve as an editable map, not as a substitute for the ISO standards.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Service Management Documentation Hierarchy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Document Architecture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This is a practical enterprise hierarchy, not a mandatory ISO document list. Retain only artifacts needed to operate, evidence and improve the service-management system.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508760"/>
            <a:ext cx="10744200" cy="749808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1609344"/>
            <a:ext cx="301752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mbria"/>
              </a:rPr>
              <a:t>LEVEL 1 — DIRECTION &amp; GOVERNANCE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1581912"/>
            <a:ext cx="7498079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 i="0">
                <a:solidFill>
                  <a:srgbClr val="FFFFFF"/>
                </a:solidFill>
                <a:latin typeface="Cambria"/>
              </a:rPr>
              <a:t>Service Management Policy | Objectives &amp; Indicators | Service Management Manual | Scope / Governance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15568" y="2569463"/>
            <a:ext cx="9976104" cy="749808"/>
          </a:xfrm>
          <a:prstGeom prst="roundRect">
            <a:avLst/>
          </a:prstGeom>
          <a:solidFill>
            <a:srgbClr val="2F75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80160" y="2670047"/>
            <a:ext cx="301752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mbria"/>
              </a:rPr>
              <a:t>LEVEL 2 — SYSTEM PROCEDURES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78808" y="2642615"/>
            <a:ext cx="6729984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 i="0">
                <a:solidFill>
                  <a:srgbClr val="FFFFFF"/>
                </a:solidFill>
                <a:latin typeface="Cambria"/>
              </a:rPr>
              <a:t>Documented Information | Internal Audit | Management Review | Complaint Handling | Change / Escalation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99616" y="3630168"/>
            <a:ext cx="9208008" cy="749808"/>
          </a:xfrm>
          <a:prstGeom prst="roundRect">
            <a:avLst/>
          </a:prstGeom>
          <a:solidFill>
            <a:srgbClr val="5B9B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664208" y="3730752"/>
            <a:ext cx="301752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mbria"/>
              </a:rPr>
              <a:t>LEVEL 3 — OPERATIONAL TOOLS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2856" y="3703320"/>
            <a:ext cx="5961888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 i="0">
                <a:solidFill>
                  <a:srgbClr val="FFFFFF"/>
                </a:solidFill>
                <a:latin typeface="Cambria"/>
              </a:rPr>
              <a:t>Service Gap Analysis | Audit Checklist | Contact Evaluation | KPI Dashboard | Project Plan | Quality / Knowledge tools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883664" y="4690871"/>
            <a:ext cx="8439912" cy="749808"/>
          </a:xfrm>
          <a:prstGeom prst="roundRect">
            <a:avLst/>
          </a:prstGeom>
          <a:solidFill>
            <a:srgbClr val="70AD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048256" y="4791455"/>
            <a:ext cx="3017520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mbria"/>
              </a:rPr>
              <a:t>LEVEL 4 — RECORDS &amp; EVIDENCE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46904" y="4764023"/>
            <a:ext cx="5193792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0" i="0">
                <a:solidFill>
                  <a:srgbClr val="FFFFFF"/>
                </a:solidFill>
                <a:latin typeface="Cambria"/>
              </a:rPr>
              <a:t>Interaction records | QA results | complaints | CSAT | KPI reports | audit reports | review minutes | actions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Governance &amp; Core System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Direction &amp; governance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Document titles are templates. Keep naming, codes and repository links consistent with the organization’s documented-information controls.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436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237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Service Management Manual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Defines scope, governance, process interactions and the operating framework of the service-management system.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Service Policy, Objectives &amp; Indicators Guidance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Supports policy commitments, measurable objectives, KPI ownership and management reporting.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237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Documented Information Procedure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Controls approval, versioning, access, change, protection, retention fields and disposal arrangements.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5508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Implementation Project Plan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Translates implementation into phases, deliverables, owners, dependencies and validation checkpoints.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237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Management Review Procedure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Defines review inputs, decisions, action ownership and evidence.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Management Review Agenda &amp; Minutes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Provides a practical controlled record of management decisions and follow-up actions.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Operational Service Delivery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Operational toolkit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Document titles are templates. Keep naming, codes and repository links consistent with the organization’s documented-information controls.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436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237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Customer Contact Evaluation Checklist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Supports calibrated review of opening, verification, accuracy, ownership, resolution, records and closure.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Complaint Handling Checklist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Controls complaint recognition, assessment, investigation, response, closure and learning.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237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Knowledge / Interaction Standards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Guide accurate, current and consistent service delivery across channels.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5508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Workforce / Competence Records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Evidence staffing, competence, training, coaching and supervisory readiness.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237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Service Performance Indicator Charts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Provide approved KPI trend views using controlled definitions and data sources.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Customer Satisfaction Evaluation Charts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Support interpretation of customer feedback, resolution and satisfaction trends.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Assurance, Review &amp; Improvement Documents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Assurance &amp; improvement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Document titles are templates. Keep naming, codes and repository links consistent with the organization’s documented-information controls.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9436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2237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Service Management Gap Analysis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066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Assesses practical current-state conformity and implementation weaknesses.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44475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55080" y="144475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83096" y="149047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Service Gap Analysis Action Plan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183794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Converts validated gaps into owned, prioritized, time-bound actions.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9436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2237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Internal Service Audit Procedure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066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Defines audit planning, sampling, evidence, findings, reporting and follow-up.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55080" y="286207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355080" y="286207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83096" y="2907791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Internal Service Audit Checklist / Report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01384" y="3255264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Provide structured evidence collection and controlled audit output.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9436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9436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237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Service Audit Guidance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Supports risk-based sampling, finding quality and consistent auditor practice.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55080" y="4279392"/>
            <a:ext cx="5212080" cy="1143000"/>
          </a:xfrm>
          <a:prstGeom prst="roundRect">
            <a:avLst/>
          </a:prstGeom>
          <a:solidFill>
            <a:srgbClr val="F8FAFC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6355080" y="4279392"/>
            <a:ext cx="5212080" cy="301752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83096" y="4325112"/>
            <a:ext cx="4937760" cy="1737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50" b="1" i="0">
                <a:solidFill>
                  <a:srgbClr val="FFFFFF"/>
                </a:solidFill>
                <a:latin typeface="Cambria"/>
              </a:rPr>
              <a:t>Audit / Complaint / KPI Action Trackers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01384" y="4672583"/>
            <a:ext cx="4892040" cy="6035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20" b="0" i="0">
                <a:solidFill>
                  <a:srgbClr val="262626"/>
                </a:solidFill>
                <a:latin typeface="Cambria"/>
              </a:rPr>
              <a:t>Demonstrate closure, verification and continual improvement.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Document Ownership &amp; Lifecycle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Ownership &amp; Review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Assign named owners and approved review cycles in the controlled system. Do not invent record-retention periods without an organizational or legal basis.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94360" y="1508760"/>
          <a:ext cx="1101852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468880"/>
                <a:gridCol w="3657600"/>
                <a:gridCol w="2697480"/>
              </a:tblGrid>
              <a:tr h="7086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mbria"/>
                        </a:rPr>
                        <a:t>Document Group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mbria"/>
                        </a:rPr>
                        <a:t>Typical Owner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mbria"/>
                        </a:rPr>
                        <a:t>Control Purpose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Cambria"/>
                        </a:rPr>
                        <a:t>Review Trigger</a:t>
                      </a:r>
                    </a:p>
                  </a:txBody>
                  <a:tcPr>
                    <a:solidFill>
                      <a:srgbClr val="1F4E79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Policy / Manual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Service Director / Top Management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Direction, scope, governance and commitments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At planned review or material change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Operational Procedures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Process Owners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Repeatable service, complaint, quality and information controls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At planned review or process change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KPI / Quality / CSAT Tools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Performance &amp; Quality Managers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Monitoring, evaluation, trends and evidence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Per reporting / calibration cycle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Audit &amp; Review Documents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Internal Audit / Top Management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Independent assurance and management decisions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Per audit / review programme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08660"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Records &amp; Action Trackers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Operational Owners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Evidence, accountability and closure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>
                          <a:solidFill>
                            <a:srgbClr val="262626"/>
                          </a:solidFill>
                          <a:latin typeface="Cambria"/>
                        </a:rPr>
                        <a:t>Per operational need / retention rules</a:t>
                      </a:r>
                    </a:p>
                  </a:txBody>
                  <a:tcPr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Practical Repository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Suggested enterprise repository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Keep the map practical and evidence-oriented; do not add documents, steps or controls that do not support actual operations.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508760"/>
            <a:ext cx="1078992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01 Governance — policy, scope, manual, objectives and management-review documents.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02 Operational Procedures — customer contact, complaints, escalation, knowledge, technology and continuity controls.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03 Monitoring &amp; Evaluation — KPI definitions, dashboards, quality evaluation, CSAT and complaint trend analysis.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04 Assurance — gap analysis, internal audit, audit reports and corrective actions.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05 Records — interaction evidence, QA records, complaints, review minutes, training and closure evidence.</a:t>
            </a:r>
          </a:p>
          <a:p>
            <a:pPr>
              <a:spcAft>
                <a:spcPts val="900"/>
              </a:spcAft>
            </a:pPr>
            <a:r>
              <a:rPr sz="1800">
                <a:solidFill>
                  <a:srgbClr val="262626"/>
                </a:solidFill>
                <a:latin typeface="Cambria"/>
              </a:rPr>
              <a:t>06 Reference Data — approved lists, definitions, source systems, service catalogues and controlled supporting information.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869680" cy="32918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300" b="1" i="0">
                <a:solidFill>
                  <a:srgbClr val="FFFFFF"/>
                </a:solidFill>
                <a:latin typeface="Cambria"/>
              </a:rPr>
              <a:t>Service Management Document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21040" y="164592"/>
            <a:ext cx="338328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i="0">
                <a:solidFill>
                  <a:srgbClr val="FFFFFF"/>
                </a:solidFill>
                <a:latin typeface="Cambria"/>
              </a:rPr>
              <a:t>References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64808"/>
            <a:ext cx="12191695" cy="393192"/>
          </a:xfrm>
          <a:prstGeom prst="rect">
            <a:avLst/>
          </a:prstGeom>
          <a:solidFill>
            <a:srgbClr val="EA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74320" y="6519672"/>
            <a:ext cx="76809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00" b="0" i="0">
                <a:solidFill>
                  <a:srgbClr val="696969"/>
                </a:solidFill>
                <a:latin typeface="Cambria"/>
              </a:rPr>
              <a:t>Copyright © ISO Toolkits | www.iso-toolkits.org | info@iso-toolkits.org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0" y="6519672"/>
            <a:ext cx="365760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 i="0">
                <a:solidFill>
                  <a:srgbClr val="696969"/>
                </a:solidFill>
                <a:latin typeface="Cambria"/>
              </a:rPr>
              <a:t>CCC-MAT-001 | Version 1.0 | 2026-09-18 | INTERNAL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841248"/>
            <a:ext cx="11155680" cy="420624"/>
          </a:xfrm>
          <a:prstGeom prst="roundRect">
            <a:avLst/>
          </a:prstGeom>
          <a:solidFill>
            <a:srgbClr val="FFF2CC"/>
          </a:solidFill>
          <a:ln>
            <a:solidFill>
              <a:srgbClr val="E6BE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8368" y="914400"/>
            <a:ext cx="10835640" cy="2103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i="1">
                <a:solidFill>
                  <a:srgbClr val="C00000"/>
                </a:solidFill>
                <a:latin typeface="Cambria"/>
              </a:rPr>
              <a:t>[Note] References are limited to ISO 18295 sources and directly related toolkit artifacts. Published 2017 editions remain the basis of this deck; Edition 2 projects are under development.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417320"/>
            <a:ext cx="10835640" cy="777240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1508760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1. ISO 18295-1:2017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94760" y="1490472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Customer contact centres — Part 1: Requirements for customer contact centres.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1490472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https://www.iso.org/standard/64739.html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313432"/>
            <a:ext cx="1083564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2404872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2. ISO 18295-2:2017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2386584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Customer contact centres — Part 2: Requirements for clients using services of customer contact centres.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49640" y="2386584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https://www.iso.org/standard/64740.html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5800" y="3209544"/>
            <a:ext cx="10835640" cy="777240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68680" y="3300984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3. ISO/AWI 18295-1 (Edition 2 project)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94760" y="3282696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Under development; intended to replace ISO 18295-1:2017.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49640" y="3282696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https://www.iso.org/standard/94393.html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05656"/>
            <a:ext cx="1083564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4197096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4. ISO/AWI 18295-2 (Edition 2 project)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94760" y="4178808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Under development; intended to replace ISO 18295-2:2017.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49640" y="4178808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https://www.iso.org/standard/94394.html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5001768"/>
            <a:ext cx="10835640" cy="777240"/>
          </a:xfrm>
          <a:prstGeom prst="roundRect">
            <a:avLst/>
          </a:prstGeom>
          <a:solidFill>
            <a:srgbClr val="EAF3F8"/>
          </a:solidFill>
          <a:ln>
            <a:solidFill>
              <a:srgbClr val="D2DC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5093208"/>
            <a:ext cx="30632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i="0">
                <a:solidFill>
                  <a:srgbClr val="1F4E79"/>
                </a:solidFill>
                <a:latin typeface="Cambria"/>
              </a:rPr>
              <a:t>5. Related ISO Toolkit Documents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94760" y="5074920"/>
            <a:ext cx="480060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50" b="0" i="0">
                <a:solidFill>
                  <a:srgbClr val="262626"/>
                </a:solidFill>
                <a:latin typeface="Cambria"/>
              </a:rPr>
              <a:t>Service Management Manual; Internal Service Audit Procedure/Report; Documented Information Procedure; Management Review Procedure; Gap Analysis; KPI/CSAT/Complaint tools.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49640" y="5074920"/>
            <a:ext cx="274320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0" i="0">
                <a:solidFill>
                  <a:srgbClr val="696969"/>
                </a:solidFill>
                <a:latin typeface="Cambria"/>
              </a:rPr>
              <a:t>Internal toolkit references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Management Document Map</dc:title>
  <dc:subject>ISO 18295 service-management documentation architecture</dc:subject>
  <dc:creator>ISO Toolkits</dc:creator>
  <cp:keywords>ISO 18295, customer contact centre, service management, ISO Toolkits</cp:keywords>
  <dc:description>Professional editable ISO toolkit presentation.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