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wide_bright_modern_open_plan_office_call_c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9436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60120"/>
            <a:ext cx="48006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Customer Service Process Map.pptx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88920"/>
            <a:ext cx="45720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Cambria"/>
              </a:rPr>
              <a:t>ISO 18295-1:2017 / ISO 18295-2:2017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794760"/>
            <a:ext cx="461772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mbria"/>
              </a:rPr>
              <a:t>Professional ISO toolkit presentation
Editable diagrams • practical structure • enterprise-ready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5166360"/>
            <a:ext cx="2834640" cy="4389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5266944"/>
            <a:ext cx="24688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1F4E79"/>
                </a:solidFill>
                <a:latin typeface="Cambria"/>
              </a:rPr>
              <a:t>ISO 18295 Service Management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989320"/>
            <a:ext cx="42976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FFFFFF"/>
                </a:solidFill>
                <a:latin typeface="Cambria"/>
              </a:rPr>
              <a:t>CCC-MAT-002 | Version 1.0 | INTERNAL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Customer Service Process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097280"/>
            <a:ext cx="2148840" cy="4983480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417320"/>
            <a:ext cx="17830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mbria"/>
              </a:rPr>
              <a:t>CONTENTS</a:t>
            </a:r>
          </a:p>
        </p:txBody>
      </p:sp>
      <p:sp>
        <p:nvSpPr>
          <p:cNvPr id="10" name="Oval 9"/>
          <p:cNvSpPr/>
          <p:nvPr/>
        </p:nvSpPr>
        <p:spPr>
          <a:xfrm>
            <a:off x="3154680" y="1234440"/>
            <a:ext cx="384048" cy="38404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172968" y="1271016"/>
            <a:ext cx="34747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1216152"/>
            <a:ext cx="74980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262626"/>
                </a:solidFill>
                <a:latin typeface="Cambria"/>
              </a:rPr>
              <a:t>Purpose and reading guide</a:t>
            </a:r>
          </a:p>
        </p:txBody>
      </p:sp>
      <p:sp>
        <p:nvSpPr>
          <p:cNvPr id="13" name="Oval 12"/>
          <p:cNvSpPr/>
          <p:nvPr/>
        </p:nvSpPr>
        <p:spPr>
          <a:xfrm>
            <a:off x="3154680" y="1737360"/>
            <a:ext cx="384048" cy="38404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172968" y="1773936"/>
            <a:ext cx="34747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1719072"/>
            <a:ext cx="74980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262626"/>
                </a:solidFill>
                <a:latin typeface="Cambria"/>
              </a:rPr>
              <a:t>End-to-end customer-service flow</a:t>
            </a:r>
          </a:p>
        </p:txBody>
      </p:sp>
      <p:sp>
        <p:nvSpPr>
          <p:cNvPr id="16" name="Oval 15"/>
          <p:cNvSpPr/>
          <p:nvPr/>
        </p:nvSpPr>
        <p:spPr>
          <a:xfrm>
            <a:off x="3154680" y="2240280"/>
            <a:ext cx="384048" cy="38404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72968" y="2276856"/>
            <a:ext cx="34747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3320" y="2221992"/>
            <a:ext cx="74980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262626"/>
                </a:solidFill>
                <a:latin typeface="Cambria"/>
              </a:rPr>
              <a:t>Detailed interaction-handling process</a:t>
            </a:r>
          </a:p>
        </p:txBody>
      </p:sp>
      <p:sp>
        <p:nvSpPr>
          <p:cNvPr id="19" name="Oval 18"/>
          <p:cNvSpPr/>
          <p:nvPr/>
        </p:nvSpPr>
        <p:spPr>
          <a:xfrm>
            <a:off x="3154680" y="2743200"/>
            <a:ext cx="384048" cy="38404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172968" y="2779776"/>
            <a:ext cx="34747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03320" y="2724912"/>
            <a:ext cx="74980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262626"/>
                </a:solidFill>
                <a:latin typeface="Cambria"/>
              </a:rPr>
              <a:t>Complaint and escalation route</a:t>
            </a:r>
          </a:p>
        </p:txBody>
      </p:sp>
      <p:sp>
        <p:nvSpPr>
          <p:cNvPr id="22" name="Oval 21"/>
          <p:cNvSpPr/>
          <p:nvPr/>
        </p:nvSpPr>
        <p:spPr>
          <a:xfrm>
            <a:off x="3154680" y="3246120"/>
            <a:ext cx="384048" cy="38404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172968" y="3282696"/>
            <a:ext cx="34747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3320" y="3227832"/>
            <a:ext cx="74980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262626"/>
                </a:solidFill>
                <a:latin typeface="Cambria"/>
              </a:rPr>
              <a:t>Cross-functional swimlane</a:t>
            </a:r>
          </a:p>
        </p:txBody>
      </p:sp>
      <p:sp>
        <p:nvSpPr>
          <p:cNvPr id="25" name="Oval 24"/>
          <p:cNvSpPr/>
          <p:nvPr/>
        </p:nvSpPr>
        <p:spPr>
          <a:xfrm>
            <a:off x="3154680" y="3749039"/>
            <a:ext cx="384048" cy="38404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172968" y="3785615"/>
            <a:ext cx="34747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03320" y="3730752"/>
            <a:ext cx="74980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262626"/>
                </a:solidFill>
                <a:latin typeface="Cambria"/>
              </a:rPr>
              <a:t>Support and enabling processes</a:t>
            </a:r>
          </a:p>
        </p:txBody>
      </p:sp>
      <p:sp>
        <p:nvSpPr>
          <p:cNvPr id="28" name="Oval 27"/>
          <p:cNvSpPr/>
          <p:nvPr/>
        </p:nvSpPr>
        <p:spPr>
          <a:xfrm>
            <a:off x="3154680" y="4251960"/>
            <a:ext cx="384048" cy="38404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172968" y="4288536"/>
            <a:ext cx="34747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03320" y="4233672"/>
            <a:ext cx="74980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262626"/>
                </a:solidFill>
                <a:latin typeface="Cambria"/>
              </a:rPr>
              <a:t>Performance and improvement loop</a:t>
            </a:r>
          </a:p>
        </p:txBody>
      </p:sp>
      <p:sp>
        <p:nvSpPr>
          <p:cNvPr id="31" name="Oval 30"/>
          <p:cNvSpPr/>
          <p:nvPr/>
        </p:nvSpPr>
        <p:spPr>
          <a:xfrm>
            <a:off x="3154680" y="4754880"/>
            <a:ext cx="384048" cy="38404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172968" y="4791456"/>
            <a:ext cx="34747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03320" y="4736592"/>
            <a:ext cx="74980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262626"/>
                </a:solidFill>
                <a:latin typeface="Cambria"/>
              </a:rPr>
              <a:t>Ownership and KPI starter points</a:t>
            </a:r>
          </a:p>
        </p:txBody>
      </p:sp>
      <p:sp>
        <p:nvSpPr>
          <p:cNvPr id="34" name="Oval 33"/>
          <p:cNvSpPr/>
          <p:nvPr/>
        </p:nvSpPr>
        <p:spPr>
          <a:xfrm>
            <a:off x="3154680" y="5257800"/>
            <a:ext cx="384048" cy="38404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172968" y="5294376"/>
            <a:ext cx="34747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9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703320" y="5239512"/>
            <a:ext cx="74980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262626"/>
                </a:solidFill>
                <a:latin typeface="Cambria"/>
              </a:rPr>
              <a:t>ISO-related references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02920" y="5925312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58368" y="5998464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Use this presentation as an editable map; tailor document names, owners and process interfaces to the organization’s actual service-management system.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Purpose of the Customer Service Process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How to use the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Keep the map practical and evidence-oriented; do not add documents, steps or controls that do not support actual operations.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150876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Translate service-management requirements into a clear operational flow from customer contact to outcome and learning.</a:t>
            </a:r>
          </a:p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Show the hand-offs between customer-facing teams, supervisors, quality, support functions, technology and management/client governance.</a:t>
            </a:r>
          </a:p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Help teams identify where verification, escalation, records, complaints and customer communication occur.</a:t>
            </a:r>
          </a:p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Support training, internal audit, service redesign and process improvement.</a:t>
            </a:r>
          </a:p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Provide a consistent cross-channel map while allowing channel-specific procedures where needed.</a:t>
            </a:r>
          </a:p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Keep the process evidence-oriented and practical rather than theoretical.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End-to-End Customer Service 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End-to-End Flow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The process map should be adapted to channel, service complexity, customer risk and approved escalation requirements.</a:t>
            </a:r>
          </a:p>
        </p:txBody>
      </p:sp>
      <p:sp>
        <p:nvSpPr>
          <p:cNvPr id="10" name="Chevron 9"/>
          <p:cNvSpPr/>
          <p:nvPr/>
        </p:nvSpPr>
        <p:spPr>
          <a:xfrm>
            <a:off x="502920" y="1965960"/>
            <a:ext cx="1325880" cy="1115568"/>
          </a:xfrm>
          <a:prstGeom prst="chevron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2203704"/>
            <a:ext cx="1216152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Customer Need</a:t>
            </a:r>
          </a:p>
        </p:txBody>
      </p:sp>
      <p:sp>
        <p:nvSpPr>
          <p:cNvPr id="12" name="Chevron 11"/>
          <p:cNvSpPr/>
          <p:nvPr/>
        </p:nvSpPr>
        <p:spPr>
          <a:xfrm>
            <a:off x="1938528" y="1965960"/>
            <a:ext cx="1325880" cy="1115568"/>
          </a:xfrm>
          <a:prstGeom prst="chevron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002536" y="2203704"/>
            <a:ext cx="1216152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Access Channel</a:t>
            </a:r>
          </a:p>
        </p:txBody>
      </p:sp>
      <p:sp>
        <p:nvSpPr>
          <p:cNvPr id="14" name="Chevron 13"/>
          <p:cNvSpPr/>
          <p:nvPr/>
        </p:nvSpPr>
        <p:spPr>
          <a:xfrm>
            <a:off x="3374135" y="1965960"/>
            <a:ext cx="1325880" cy="1115568"/>
          </a:xfrm>
          <a:prstGeom prst="chevron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438143" y="2203704"/>
            <a:ext cx="1216152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Identify / Verify</a:t>
            </a:r>
          </a:p>
        </p:txBody>
      </p:sp>
      <p:sp>
        <p:nvSpPr>
          <p:cNvPr id="16" name="Chevron 15"/>
          <p:cNvSpPr/>
          <p:nvPr/>
        </p:nvSpPr>
        <p:spPr>
          <a:xfrm>
            <a:off x="4809743" y="1965960"/>
            <a:ext cx="1325880" cy="1115568"/>
          </a:xfrm>
          <a:prstGeom prst="chevron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873751" y="2203704"/>
            <a:ext cx="1216152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Understand Need</a:t>
            </a:r>
          </a:p>
        </p:txBody>
      </p:sp>
      <p:sp>
        <p:nvSpPr>
          <p:cNvPr id="18" name="Chevron 17"/>
          <p:cNvSpPr/>
          <p:nvPr/>
        </p:nvSpPr>
        <p:spPr>
          <a:xfrm>
            <a:off x="6245351" y="1965960"/>
            <a:ext cx="1325880" cy="1115568"/>
          </a:xfrm>
          <a:prstGeom prst="chevron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09359" y="2203704"/>
            <a:ext cx="1216152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Resolve / Act</a:t>
            </a:r>
          </a:p>
        </p:txBody>
      </p:sp>
      <p:sp>
        <p:nvSpPr>
          <p:cNvPr id="20" name="Chevron 19"/>
          <p:cNvSpPr/>
          <p:nvPr/>
        </p:nvSpPr>
        <p:spPr>
          <a:xfrm>
            <a:off x="7680960" y="1965960"/>
            <a:ext cx="1325880" cy="1115568"/>
          </a:xfrm>
          <a:prstGeom prst="chevron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44968" y="2203704"/>
            <a:ext cx="1216152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Escalate if Needed</a:t>
            </a:r>
          </a:p>
        </p:txBody>
      </p:sp>
      <p:sp>
        <p:nvSpPr>
          <p:cNvPr id="22" name="Chevron 21"/>
          <p:cNvSpPr/>
          <p:nvPr/>
        </p:nvSpPr>
        <p:spPr>
          <a:xfrm>
            <a:off x="9116567" y="1965960"/>
            <a:ext cx="1325880" cy="1115568"/>
          </a:xfrm>
          <a:prstGeom prst="chevron">
            <a:avLst/>
          </a:prstGeom>
          <a:solidFill>
            <a:srgbClr val="A5A5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80576" y="2203704"/>
            <a:ext cx="1216152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Confirm Outcome</a:t>
            </a:r>
          </a:p>
        </p:txBody>
      </p:sp>
      <p:sp>
        <p:nvSpPr>
          <p:cNvPr id="24" name="Chevron 23"/>
          <p:cNvSpPr/>
          <p:nvPr/>
        </p:nvSpPr>
        <p:spPr>
          <a:xfrm>
            <a:off x="10552176" y="1965960"/>
            <a:ext cx="1325880" cy="1115568"/>
          </a:xfrm>
          <a:prstGeom prst="chevron">
            <a:avLst/>
          </a:prstGeom>
          <a:solidFill>
            <a:srgbClr val="4472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616184" y="2203704"/>
            <a:ext cx="1216152" cy="5120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Close &amp; Record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3703320"/>
            <a:ext cx="1065276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i="0">
                <a:solidFill>
                  <a:srgbClr val="262626"/>
                </a:solidFill>
                <a:latin typeface="Cambria"/>
              </a:rPr>
              <a:t>Outputs and evidence may include: interaction record • resolution / case update • transfer or escalation • complaint record • customer communication • QA evidence • KPI data • feedback and improvement action.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Interaction Handling — Key Control Points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Front-line process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Document titles are templates. Keep naming, codes and repository links consistent with the organization’s documented-information controls.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144475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94360" y="144475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2376" y="149047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1. Open &amp; Identify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0664" y="183794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Use the approved opening and complete identification/authentication only where required by the service and verified obligations.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144475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55080" y="144475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83096" y="149047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2. Understand the Need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183794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Clarify the request, relevant context, desired outcome and urgency before taking action.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286207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94360" y="286207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2376" y="2907791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3. Use Approved Knowledge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664" y="325526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Retrieve current, approved service/product/process guidance and avoid unsupported advice.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286207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355080" y="286207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83096" y="2907791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4. Resolve or Progress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325526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Complete the authorized service action, explain limitations and minimize unnecessary customer effort.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94360" y="427939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4360" y="427939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2376" y="432511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5. Escalate / Transfer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0664" y="4672583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Use defined ownership and escalation routes while preserving context and customer expectations.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55080" y="427939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55080" y="427939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83096" y="432511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6. Close &amp; Record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01384" y="4672583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Confirm outcome/next steps and create a complete, traceable interaction or case record.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Complaint &amp; Material Escalation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Exception flow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Document titles are templates. Keep naming, codes and repository links consistent with the organization’s documented-information controls.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144475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94360" y="144475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2376" y="149047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Recognize Complaint / Risk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0664" y="183794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Identify dissatisfaction, material service failure, vulnerability or other escalation trigger using approved definitions.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144475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55080" y="144475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83096" y="149047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Record &amp; Classify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183794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Capture the issue, channel, urgency, ownership and relevant evidence.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286207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94360" y="286207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2376" y="2907791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Investigate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664" y="325526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Review interactions, records, system data and other objective evidence.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286207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355080" y="286207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83096" y="2907791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Resolve / Respond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325526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Provide an approved outcome, explanation and service recovery where authorized.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94360" y="427939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4360" y="427939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2376" y="432511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Escalate if Required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0664" y="4672583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Route material, unresolved or specialist matters through approved governance.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55080" y="427939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55080" y="427939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83096" y="432511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Learn &amp; Improve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01384" y="4672583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Use recurring complaint themes and causes to update knowledge, training, process and controls.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Cross-Functional Customer Service Swimlane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Cross-Functional 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Replace swimlane roles with the organization’s actual accountability model, including client and outsourced-provider interfaces where applicable.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08760" y="1143000"/>
            <a:ext cx="1676400" cy="2743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27048" y="1197864"/>
            <a:ext cx="1639824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Cambria"/>
              </a:rPr>
              <a:t>Receive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85160" y="1143000"/>
            <a:ext cx="1676400" cy="2743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203448" y="1197864"/>
            <a:ext cx="1639824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Cambria"/>
              </a:rPr>
              <a:t>Understand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61560" y="1143000"/>
            <a:ext cx="1676400" cy="2743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879848" y="1197864"/>
            <a:ext cx="1639824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Cambria"/>
              </a:rPr>
              <a:t>Resolve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37960" y="1143000"/>
            <a:ext cx="1676400" cy="2743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56248" y="1197864"/>
            <a:ext cx="1639824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Cambria"/>
              </a:rPr>
              <a:t>Escalate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14360" y="1143000"/>
            <a:ext cx="1676400" cy="2743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32648" y="1197864"/>
            <a:ext cx="1639824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Cambria"/>
              </a:rPr>
              <a:t>Close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890760" y="1143000"/>
            <a:ext cx="1676400" cy="2743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909048" y="1197864"/>
            <a:ext cx="1639824" cy="137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Cambria"/>
              </a:rPr>
              <a:t>Learn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6032" y="1463040"/>
            <a:ext cx="1143000" cy="749808"/>
          </a:xfrm>
          <a:prstGeom prst="rect">
            <a:avLst/>
          </a:prstGeom>
          <a:solidFill>
            <a:srgbClr val="D9EA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20040" y="1627632"/>
            <a:ext cx="1005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262626"/>
                </a:solidFill>
                <a:latin typeface="Cambria"/>
              </a:rPr>
              <a:t>Customer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08760" y="1463040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185160" y="1463040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861560" y="1463040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37960" y="1463040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214360" y="1463040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890760" y="1463040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56032" y="2212848"/>
            <a:ext cx="1143000" cy="749808"/>
          </a:xfrm>
          <a:prstGeom prst="rect">
            <a:avLst/>
          </a:prstGeom>
          <a:solidFill>
            <a:srgbClr val="D9EA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20040" y="2377440"/>
            <a:ext cx="1005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262626"/>
                </a:solidFill>
                <a:latin typeface="Cambria"/>
              </a:rPr>
              <a:t>Agent / Adviser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508760" y="2212848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185160" y="2212848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861560" y="2212848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537960" y="2212848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214360" y="2212848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890760" y="2212848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56032" y="2962656"/>
            <a:ext cx="1143000" cy="749808"/>
          </a:xfrm>
          <a:prstGeom prst="rect">
            <a:avLst/>
          </a:prstGeom>
          <a:solidFill>
            <a:srgbClr val="D9EA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20040" y="3127248"/>
            <a:ext cx="1005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262626"/>
                </a:solidFill>
                <a:latin typeface="Cambria"/>
              </a:rPr>
              <a:t>Supervisor / Quality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508760" y="2962656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185160" y="2962656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861560" y="2962656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537960" y="2962656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8214360" y="2962656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9890760" y="2962656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256032" y="3712464"/>
            <a:ext cx="1143000" cy="749808"/>
          </a:xfrm>
          <a:prstGeom prst="rect">
            <a:avLst/>
          </a:prstGeom>
          <a:solidFill>
            <a:srgbClr val="D9EA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20040" y="3877056"/>
            <a:ext cx="1005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262626"/>
                </a:solidFill>
                <a:latin typeface="Cambria"/>
              </a:rPr>
              <a:t>Support / Technology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08760" y="3712464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185160" y="3712464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861560" y="3712464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537960" y="3712464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214360" y="3712464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890760" y="3712464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256032" y="4462272"/>
            <a:ext cx="1143000" cy="749808"/>
          </a:xfrm>
          <a:prstGeom prst="rect">
            <a:avLst/>
          </a:prstGeom>
          <a:solidFill>
            <a:srgbClr val="D9EAF7"/>
          </a:solidFill>
          <a:ln>
            <a:solidFill>
              <a:srgbClr val="2F75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20040" y="4626864"/>
            <a:ext cx="1005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i="0">
                <a:solidFill>
                  <a:srgbClr val="262626"/>
                </a:solidFill>
                <a:latin typeface="Cambria"/>
              </a:rPr>
              <a:t>Management / Client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508760" y="4462272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185160" y="4462272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861560" y="4462272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6537960" y="4462272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8214360" y="4462272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9890760" y="4462272"/>
            <a:ext cx="16764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1545336" y="1554480"/>
            <a:ext cx="1603248" cy="566928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1572768" y="1645920"/>
            <a:ext cx="154838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Cambria"/>
              </a:rPr>
              <a:t>Contact / request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9927336" y="1554480"/>
            <a:ext cx="1603248" cy="566928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9954768" y="1645920"/>
            <a:ext cx="154838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Cambria"/>
              </a:rPr>
              <a:t>Feedback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1545336" y="2304288"/>
            <a:ext cx="1603248" cy="566928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572768" y="2395728"/>
            <a:ext cx="154838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Cambria"/>
              </a:rPr>
              <a:t>Open &amp; identify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3221736" y="2304288"/>
            <a:ext cx="1603248" cy="566928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3249168" y="2395728"/>
            <a:ext cx="154838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Cambria"/>
              </a:rPr>
              <a:t>Clarify need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4898136" y="2304288"/>
            <a:ext cx="1603248" cy="566928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925568" y="2395728"/>
            <a:ext cx="154838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Cambria"/>
              </a:rPr>
              <a:t>Resolve / act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574536" y="2304288"/>
            <a:ext cx="1603248" cy="566928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6601968" y="2395728"/>
            <a:ext cx="154838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Cambria"/>
              </a:rPr>
              <a:t>Transfer / escalate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8250936" y="2304288"/>
            <a:ext cx="1603248" cy="566928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278368" y="2395728"/>
            <a:ext cx="154838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Cambria"/>
              </a:rPr>
              <a:t>Confirm &amp; record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4898136" y="3054096"/>
            <a:ext cx="1603248" cy="566928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4925568" y="3145536"/>
            <a:ext cx="154838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Cambria"/>
              </a:rPr>
              <a:t>Coach / QA support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6574536" y="3054096"/>
            <a:ext cx="1603248" cy="566928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601968" y="3145536"/>
            <a:ext cx="154838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Cambria"/>
              </a:rPr>
              <a:t>Approve / intervene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9927336" y="3054096"/>
            <a:ext cx="1603248" cy="566928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9954768" y="3145536"/>
            <a:ext cx="154838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Cambria"/>
              </a:rPr>
              <a:t>Quality learning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4898136" y="3803904"/>
            <a:ext cx="1603248" cy="566928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4925568" y="3895344"/>
            <a:ext cx="154838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Cambria"/>
              </a:rPr>
              <a:t>System / knowledge support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6574536" y="3803904"/>
            <a:ext cx="1603248" cy="566928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6601968" y="3895344"/>
            <a:ext cx="154838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Cambria"/>
              </a:rPr>
              <a:t>Incident / specialist support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9927336" y="3803904"/>
            <a:ext cx="1603248" cy="566928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9954768" y="3895344"/>
            <a:ext cx="154838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Cambria"/>
              </a:rPr>
              <a:t>Fix root causes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6574536" y="4553712"/>
            <a:ext cx="1603248" cy="566928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6601968" y="4645152"/>
            <a:ext cx="154838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Cambria"/>
              </a:rPr>
              <a:t>Material escalation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9927336" y="4553712"/>
            <a:ext cx="1603248" cy="566928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9954768" y="4645152"/>
            <a:ext cx="1548384" cy="5212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Cambria"/>
              </a:rPr>
              <a:t>Review KPI / complaints / CSAT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Support &amp; Enabling Processes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Enabling system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Document titles are templates. Keep naming, codes and repository links consistent with the organization’s documented-information controls.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144475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94360" y="144475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2376" y="149047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Workforce Management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0664" y="183794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Forecast demand, schedule resources and maintain role competence for required channels and service windows.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144475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55080" y="144475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83096" y="149047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Knowledge Management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183794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Approve, publish, update and retire service knowledge so agents can use current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286207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94360" y="286207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2376" y="2907791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Quality Assurance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664" y="325526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Sample interactions, calibrate evaluators, coach staff and convert recurring issues into improvement actions.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286207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355080" y="286207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83096" y="2907791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Technology &amp; Continuity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325526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Maintain channel availability, incident response, fallback arrangements and backlog recovery.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94360" y="427939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4360" y="427939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2376" y="432511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Performance Management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0664" y="4672583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Control KPI definitions, source data, targets and management reporting.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55080" y="427939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55080" y="427939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83096" y="432511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Client / Supplier Governance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01384" y="4672583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Define responsibilities, SLAs, change, performance reporting and escalation for outsourced or client relationships.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Service Performance &amp; Improvement Loop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Performance &amp; Improvement Loop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Use only verified KPI definitions and approved targets. Illustrative process logic should not be treated as evidence of actual performance.</a:t>
            </a:r>
          </a:p>
        </p:txBody>
      </p:sp>
      <p:sp>
        <p:nvSpPr>
          <p:cNvPr id="10" name="Oval 9"/>
          <p:cNvSpPr/>
          <p:nvPr/>
        </p:nvSpPr>
        <p:spPr>
          <a:xfrm>
            <a:off x="4892040" y="2148840"/>
            <a:ext cx="2377440" cy="196596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12080" y="2724912"/>
            <a:ext cx="1737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mbria"/>
              </a:rPr>
              <a:t>CONTINUAL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Cambria"/>
              </a:rPr>
              <a:t>IMPROVEMENT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1463040"/>
            <a:ext cx="2331720" cy="777240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1645920"/>
            <a:ext cx="21488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KPI &amp; SLA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869680" y="1463040"/>
            <a:ext cx="2331720" cy="777240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61119" y="1645920"/>
            <a:ext cx="21488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Quality &amp; Calibration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4297680"/>
            <a:ext cx="2331720" cy="777240"/>
          </a:xfrm>
          <a:prstGeom prst="round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4480560"/>
            <a:ext cx="21488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Complaints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69680" y="4297680"/>
            <a:ext cx="2331720" cy="77724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61119" y="4480560"/>
            <a:ext cx="21488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CSAT / Feedback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703320" y="4663440"/>
            <a:ext cx="2331720" cy="777240"/>
          </a:xfrm>
          <a:prstGeom prst="roundRect">
            <a:avLst/>
          </a:prstGeom>
          <a:solidFill>
            <a:srgbClr val="A5A5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794759" y="4846320"/>
            <a:ext cx="21488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Internal Audit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703320" y="1143000"/>
            <a:ext cx="2331720" cy="777240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794759" y="1325880"/>
            <a:ext cx="21488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mbria"/>
              </a:rPr>
              <a:t>Management Review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3246120" y="1847088"/>
            <a:ext cx="1645920" cy="896112"/>
          </a:xfrm>
          <a:prstGeom prst="line">
            <a:avLst/>
          </a:prstGeom>
          <a:ln w="1905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H="1">
            <a:off x="7269480" y="1847088"/>
            <a:ext cx="1600200" cy="896112"/>
          </a:xfrm>
          <a:prstGeom prst="line">
            <a:avLst/>
          </a:prstGeom>
          <a:ln w="1905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3246120" y="3657600"/>
            <a:ext cx="1645920" cy="1005840"/>
          </a:xfrm>
          <a:prstGeom prst="line">
            <a:avLst/>
          </a:prstGeom>
          <a:ln w="1905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H="1" flipV="1">
            <a:off x="7269480" y="3657600"/>
            <a:ext cx="1600200" cy="1005840"/>
          </a:xfrm>
          <a:prstGeom prst="line">
            <a:avLst/>
          </a:prstGeom>
          <a:ln w="1905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4846320" y="4114800"/>
            <a:ext cx="640080" cy="777240"/>
          </a:xfrm>
          <a:prstGeom prst="line">
            <a:avLst/>
          </a:prstGeom>
          <a:ln w="1905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4846320" y="1508760"/>
            <a:ext cx="640080" cy="640080"/>
          </a:xfrm>
          <a:prstGeom prst="line">
            <a:avLst/>
          </a:prstGeom>
          <a:ln w="19050">
            <a:solidFill>
              <a:srgbClr val="1F4E7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Process Ownership &amp; Review Triggers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Ownership &amp; Review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Assign named owners and approved review cycles in the controlled system. Do not invent record-retention periods without an organizational or legal basis.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94360" y="1508760"/>
          <a:ext cx="11018520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468880"/>
                <a:gridCol w="3657600"/>
                <a:gridCol w="2697480"/>
              </a:tblGrid>
              <a:tr h="70866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mbria"/>
                        </a:rPr>
                        <a:t>Process Group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mbria"/>
                        </a:rPr>
                        <a:t>Typical Owner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mbria"/>
                        </a:rPr>
                        <a:t>Control Purpose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Cambria"/>
                        </a:rPr>
                        <a:t>Review Trigger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Customer Interaction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Operations Manager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Opening, understanding, resolution, ownership and complete records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QA trends, service change or recurring failure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Complaints &amp; Escalation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Customer Experience Manager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Complaint resolution, escalation, recovery and learning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Material complaint, overdue trend or SLA exception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Quality &amp; Performance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Quality / Performance Managers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Calibration, KPI integrity, contact evaluation and CSAT analysis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Reporting cycle, adverse trend or metric change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Technology &amp; Continuity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Technology Manager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Channel availability, incident response, fallback and backlog recovery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Incident, major change or continuity test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Management &amp; Improvement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Service Director / Top Management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Priorities, management review, corrective action and continual improvement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>
                          <a:solidFill>
                            <a:srgbClr val="262626"/>
                          </a:solidFill>
                          <a:latin typeface="Cambria"/>
                        </a:rPr>
                        <a:t>Management review, audit result or material change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Customer Service Process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References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CCC-MAT-002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References are limited to ISO 18295 sources and directly related toolkit artifacts. Published 2017 editions remain the basis of this deck; Edition 2 projects are under development.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1417320"/>
            <a:ext cx="10835640" cy="777240"/>
          </a:xfrm>
          <a:prstGeom prst="roundRect">
            <a:avLst/>
          </a:prstGeom>
          <a:solidFill>
            <a:srgbClr val="EAF3F8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508760"/>
            <a:ext cx="3063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1F4E79"/>
                </a:solidFill>
                <a:latin typeface="Cambria"/>
              </a:rPr>
              <a:t>1. ISO 18295-1:2017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94760" y="1490472"/>
            <a:ext cx="48006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Customer contact centres — Part 1: Requirements for customer contact centres.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49640" y="1490472"/>
            <a:ext cx="2743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96969"/>
                </a:solidFill>
                <a:latin typeface="Cambria"/>
              </a:rPr>
              <a:t>https://www.iso.org/standard/64739.html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2313432"/>
            <a:ext cx="1083564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404872"/>
            <a:ext cx="3063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1F4E79"/>
                </a:solidFill>
                <a:latin typeface="Cambria"/>
              </a:rPr>
              <a:t>2. ISO 18295-2:2017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4760" y="2386584"/>
            <a:ext cx="48006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Customer contact centres — Part 2: Requirements for clients using services of customer contact centres.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49640" y="2386584"/>
            <a:ext cx="2743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96969"/>
                </a:solidFill>
                <a:latin typeface="Cambria"/>
              </a:rPr>
              <a:t>https://www.iso.org/standard/64740.html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209544"/>
            <a:ext cx="10835640" cy="777240"/>
          </a:xfrm>
          <a:prstGeom prst="roundRect">
            <a:avLst/>
          </a:prstGeom>
          <a:solidFill>
            <a:srgbClr val="EAF3F8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3300984"/>
            <a:ext cx="3063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1F4E79"/>
                </a:solidFill>
                <a:latin typeface="Cambria"/>
              </a:rPr>
              <a:t>3. ISO/AWI 18295-1 (Edition 2 project)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4760" y="3282696"/>
            <a:ext cx="48006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Under development; intended to replace ISO 18295-1:2017.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49640" y="3282696"/>
            <a:ext cx="2743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96969"/>
                </a:solidFill>
                <a:latin typeface="Cambria"/>
              </a:rPr>
              <a:t>https://www.iso.org/standard/94393.html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105656"/>
            <a:ext cx="1083564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4197096"/>
            <a:ext cx="3063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1F4E79"/>
                </a:solidFill>
                <a:latin typeface="Cambria"/>
              </a:rPr>
              <a:t>4. ISO/AWI 18295-2 (Edition 2 project)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94760" y="4178808"/>
            <a:ext cx="48006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Under development; intended to replace ISO 18295-2:2017.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49640" y="4178808"/>
            <a:ext cx="2743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96969"/>
                </a:solidFill>
                <a:latin typeface="Cambria"/>
              </a:rPr>
              <a:t>https://www.iso.org/standard/94394.html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" y="5001768"/>
            <a:ext cx="10835640" cy="777240"/>
          </a:xfrm>
          <a:prstGeom prst="roundRect">
            <a:avLst/>
          </a:prstGeom>
          <a:solidFill>
            <a:srgbClr val="EAF3F8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5093208"/>
            <a:ext cx="3063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1F4E79"/>
                </a:solidFill>
                <a:latin typeface="Cambria"/>
              </a:rPr>
              <a:t>5. Related ISO Toolkit Documents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94760" y="5074920"/>
            <a:ext cx="48006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Service Management Manual; Internal Service Audit Procedure/Report; Documented Information Procedure; Management Review Procedure; Gap Analysis; KPI/CSAT/Complaint tools.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49640" y="5074920"/>
            <a:ext cx="2743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96969"/>
                </a:solidFill>
                <a:latin typeface="Cambria"/>
              </a:rPr>
              <a:t>Internal toolkit references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Service Process Map</dc:title>
  <dc:subject>ISO 18295 customer-service end-to-end process map</dc:subject>
  <dc:creator>ISO Toolkits</dc:creator>
  <cp:keywords>ISO 18295, customer contact centre, service management, ISO Toolkits</cp:keywords>
  <dc:description>Professional editable ISO toolkit presentation.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