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-680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8521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64592" y="73152"/>
            <a:ext cx="987552" cy="42062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" tIns="13716" rIns="13716" bIns="13716" rtlCol="0" anchor="ctr"/>
          <a:lstStyle/>
          <a:p>
            <a:pPr algn="ctr">
              <a:spcAft>
                <a:spcPts val="0"/>
              </a:spcAft>
            </a:pPr>
            <a:r>
              <a:rPr sz="710" b="1">
                <a:solidFill>
                  <a:srgbClr val="1F4E79"/>
                </a:solidFill>
                <a:latin typeface="Cambria"/>
              </a:rPr>
              <a:t>ORGANIZATION
LOGO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16736" y="68580"/>
            <a:ext cx="7863840" cy="429768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70" b="1">
                <a:solidFill>
                  <a:srgbClr val="FFFFFF"/>
                </a:solidFill>
                <a:latin typeface="Cambria"/>
              </a:rPr>
              <a:t>ENVIRONMENTAL PROCESS 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73152"/>
            <a:ext cx="2679192" cy="402336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70" b="0">
                <a:solidFill>
                  <a:srgbClr val="FFFFFF"/>
                </a:solidFill>
                <a:latin typeface="Cambria"/>
              </a:rPr>
              <a:t>EMS-MAT-002 | v1.0
Effective 2026-09-18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47888" y="658368"/>
            <a:ext cx="3611880" cy="256032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819" b="0">
                <a:solidFill>
                  <a:srgbClr val="595959"/>
                </a:solidFill>
                <a:latin typeface="Cambria"/>
              </a:rPr>
              <a:t>Editable EMS framework | ISO 14001:2026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4320" y="1024128"/>
            <a:ext cx="1353312" cy="1115568"/>
          </a:xfrm>
          <a:prstGeom prst="roundRect">
            <a:avLst/>
          </a:prstGeom>
          <a:solidFill>
            <a:srgbClr val="D9EAF7"/>
          </a:solidFill>
          <a:ln w="13335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1200" b="1">
                <a:solidFill>
                  <a:srgbClr val="000000"/>
                </a:solidFill>
                <a:latin typeface="Cambria"/>
              </a:rPr>
              <a:t>Inputs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19">
                <a:solidFill>
                  <a:srgbClr val="595959"/>
                </a:solidFill>
                <a:latin typeface="Cambria"/>
              </a:rPr>
              <a:t>Business context
Interested parties
Environmental aspects
Compliance obligations
Change &amp; lifecycle</a:t>
            </a:r>
          </a:p>
        </p:txBody>
      </p:sp>
      <p:sp>
        <p:nvSpPr>
          <p:cNvPr id="8" name="Right Arrow 7"/>
          <p:cNvSpPr/>
          <p:nvPr/>
        </p:nvSpPr>
        <p:spPr>
          <a:xfrm>
            <a:off x="1664208" y="1463040"/>
            <a:ext cx="256032" cy="201168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1901952" y="950976"/>
            <a:ext cx="1856231" cy="804672"/>
          </a:xfrm>
          <a:prstGeom prst="roundRect">
            <a:avLst/>
          </a:prstGeom>
          <a:solidFill>
            <a:srgbClr val="D9EAF7"/>
          </a:solidFill>
          <a:ln w="13335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1030" b="1">
                <a:solidFill>
                  <a:srgbClr val="000000"/>
                </a:solidFill>
                <a:latin typeface="Cambria"/>
              </a:rPr>
              <a:t>Context &amp; Scope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50">
                <a:solidFill>
                  <a:srgbClr val="595959"/>
                </a:solidFill>
                <a:latin typeface="Cambria"/>
              </a:rPr>
              <a:t>Activities • sites • products/services • interfaces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3785616" y="1243584"/>
            <a:ext cx="201168" cy="182880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4096512" y="950976"/>
            <a:ext cx="1856231" cy="804672"/>
          </a:xfrm>
          <a:prstGeom prst="roundRect">
            <a:avLst/>
          </a:prstGeom>
          <a:solidFill>
            <a:srgbClr val="D9EAF7"/>
          </a:solidFill>
          <a:ln w="13335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1030" b="1">
                <a:solidFill>
                  <a:srgbClr val="000000"/>
                </a:solidFill>
                <a:latin typeface="Cambria"/>
              </a:rPr>
              <a:t>Environmental Policy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50">
                <a:solidFill>
                  <a:srgbClr val="595959"/>
                </a:solidFill>
                <a:latin typeface="Cambria"/>
              </a:rPr>
              <a:t>Protection • pollution prevention • compliance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5980176" y="1243584"/>
            <a:ext cx="201168" cy="182880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291072" y="950976"/>
            <a:ext cx="1856231" cy="804672"/>
          </a:xfrm>
          <a:prstGeom prst="roundRect">
            <a:avLst/>
          </a:prstGeom>
          <a:solidFill>
            <a:srgbClr val="D9EAF7"/>
          </a:solidFill>
          <a:ln w="13335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1030" b="1">
                <a:solidFill>
                  <a:srgbClr val="000000"/>
                </a:solidFill>
                <a:latin typeface="Cambria"/>
              </a:rPr>
              <a:t>Roles &amp; Responsibilities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50">
                <a:solidFill>
                  <a:srgbClr val="595959"/>
                </a:solidFill>
                <a:latin typeface="Cambria"/>
              </a:rPr>
              <a:t>Accountability • authorities • ownership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8174736" y="1243584"/>
            <a:ext cx="201168" cy="182880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8485632" y="950976"/>
            <a:ext cx="1856231" cy="804672"/>
          </a:xfrm>
          <a:prstGeom prst="roundRect">
            <a:avLst/>
          </a:prstGeom>
          <a:solidFill>
            <a:srgbClr val="D9EAF7"/>
          </a:solidFill>
          <a:ln w="13335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1030" b="1">
                <a:solidFill>
                  <a:srgbClr val="000000"/>
                </a:solidFill>
                <a:latin typeface="Cambria"/>
              </a:rPr>
              <a:t>Objectives &amp; Resources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50">
                <a:solidFill>
                  <a:srgbClr val="595959"/>
                </a:solidFill>
                <a:latin typeface="Cambria"/>
              </a:rPr>
              <a:t>Targets • indicators • competence • resources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901952" y="2066543"/>
            <a:ext cx="1856231" cy="822960"/>
          </a:xfrm>
          <a:prstGeom prst="roundRect">
            <a:avLst/>
          </a:prstGeom>
          <a:solidFill>
            <a:srgbClr val="FFF2CC"/>
          </a:solidFill>
          <a:ln w="1333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980" b="1">
                <a:solidFill>
                  <a:srgbClr val="000000"/>
                </a:solidFill>
                <a:latin typeface="Cambria"/>
              </a:rPr>
              <a:t>Aspect Identification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40">
                <a:solidFill>
                  <a:srgbClr val="595959"/>
                </a:solidFill>
                <a:latin typeface="Cambria"/>
              </a:rPr>
              <a:t>Activities • products/services • conditions • lifecycle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3785616" y="2359152"/>
            <a:ext cx="201168" cy="18288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4096512" y="2066543"/>
            <a:ext cx="1856231" cy="822960"/>
          </a:xfrm>
          <a:prstGeom prst="roundRect">
            <a:avLst/>
          </a:prstGeom>
          <a:solidFill>
            <a:srgbClr val="FFF2CC"/>
          </a:solidFill>
          <a:ln w="1333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980" b="1">
                <a:solidFill>
                  <a:srgbClr val="000000"/>
                </a:solidFill>
                <a:latin typeface="Cambria"/>
              </a:rPr>
              <a:t>Significance &amp; Risks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40">
                <a:solidFill>
                  <a:srgbClr val="595959"/>
                </a:solidFill>
                <a:latin typeface="Cambria"/>
              </a:rPr>
              <a:t>Impacts • criteria • risks • opportunities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5980176" y="2359152"/>
            <a:ext cx="201168" cy="18288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6291072" y="2066543"/>
            <a:ext cx="1856231" cy="822960"/>
          </a:xfrm>
          <a:prstGeom prst="roundRect">
            <a:avLst/>
          </a:prstGeom>
          <a:solidFill>
            <a:srgbClr val="FFF2CC"/>
          </a:solidFill>
          <a:ln w="1333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980" b="1">
                <a:solidFill>
                  <a:srgbClr val="000000"/>
                </a:solidFill>
                <a:latin typeface="Cambria"/>
              </a:rPr>
              <a:t>Compliance Obligations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40">
                <a:solidFill>
                  <a:srgbClr val="595959"/>
                </a:solidFill>
                <a:latin typeface="Cambria"/>
              </a:rPr>
              <a:t>Applicability • legal/other requirements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8174736" y="2359152"/>
            <a:ext cx="201168" cy="18288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8485632" y="2066543"/>
            <a:ext cx="1856231" cy="822960"/>
          </a:xfrm>
          <a:prstGeom prst="roundRect">
            <a:avLst/>
          </a:prstGeom>
          <a:solidFill>
            <a:srgbClr val="FFF2CC"/>
          </a:solidFill>
          <a:ln w="1333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980" b="1">
                <a:solidFill>
                  <a:srgbClr val="000000"/>
                </a:solidFill>
                <a:latin typeface="Cambria"/>
              </a:rPr>
              <a:t>Action Planning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40">
                <a:solidFill>
                  <a:srgbClr val="595959"/>
                </a:solidFill>
                <a:latin typeface="Cambria"/>
              </a:rPr>
              <a:t>Controls • objectives • change planning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901952" y="3218688"/>
            <a:ext cx="1856231" cy="822960"/>
          </a:xfrm>
          <a:prstGeom prst="roundRect">
            <a:avLst/>
          </a:prstGeom>
          <a:solidFill>
            <a:srgbClr val="E2F0D9"/>
          </a:solidFill>
          <a:ln w="13335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1000" b="1">
                <a:solidFill>
                  <a:srgbClr val="000000"/>
                </a:solidFill>
                <a:latin typeface="Cambria"/>
              </a:rPr>
              <a:t>Operational Controls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40">
                <a:solidFill>
                  <a:srgbClr val="595959"/>
                </a:solidFill>
                <a:latin typeface="Cambria"/>
              </a:rPr>
              <a:t>Criteria • significant aspects • prevention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096512" y="3218688"/>
            <a:ext cx="1856231" cy="822960"/>
          </a:xfrm>
          <a:prstGeom prst="roundRect">
            <a:avLst/>
          </a:prstGeom>
          <a:solidFill>
            <a:srgbClr val="E2F0D9"/>
          </a:solidFill>
          <a:ln w="13335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1000" b="1">
                <a:solidFill>
                  <a:srgbClr val="000000"/>
                </a:solidFill>
                <a:latin typeface="Cambria"/>
              </a:rPr>
              <a:t>Procurement &amp; Lifecycle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40">
                <a:solidFill>
                  <a:srgbClr val="595959"/>
                </a:solidFill>
                <a:latin typeface="Cambria"/>
              </a:rPr>
              <a:t>Suppliers • design • transport • end-of-life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291072" y="3218688"/>
            <a:ext cx="1856231" cy="822960"/>
          </a:xfrm>
          <a:prstGeom prst="roundRect">
            <a:avLst/>
          </a:prstGeom>
          <a:solidFill>
            <a:srgbClr val="E2F0D9"/>
          </a:solidFill>
          <a:ln w="13335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1000" b="1">
                <a:solidFill>
                  <a:srgbClr val="000000"/>
                </a:solidFill>
                <a:latin typeface="Cambria"/>
              </a:rPr>
              <a:t>Emergency Preparedness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40">
                <a:solidFill>
                  <a:srgbClr val="595959"/>
                </a:solidFill>
                <a:latin typeface="Cambria"/>
              </a:rPr>
              <a:t>Scenarios • roles • drills • response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485632" y="3218688"/>
            <a:ext cx="1856231" cy="822960"/>
          </a:xfrm>
          <a:prstGeom prst="roundRect">
            <a:avLst/>
          </a:prstGeom>
          <a:solidFill>
            <a:srgbClr val="E2F0D9"/>
          </a:solidFill>
          <a:ln w="13335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1000" b="1">
                <a:solidFill>
                  <a:srgbClr val="000000"/>
                </a:solidFill>
                <a:latin typeface="Cambria"/>
              </a:rPr>
              <a:t>Operational Execution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40">
                <a:solidFill>
                  <a:srgbClr val="595959"/>
                </a:solidFill>
                <a:latin typeface="Cambria"/>
              </a:rPr>
              <a:t>Competence • communication • evidence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901952" y="4370832"/>
            <a:ext cx="1856231" cy="822960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Monitor &amp; Evaluate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30">
                <a:solidFill>
                  <a:srgbClr val="595959"/>
                </a:solidFill>
                <a:latin typeface="Cambria"/>
              </a:rPr>
              <a:t>KPIs • waste • emissions • resources • compliance</a:t>
            </a:r>
          </a:p>
        </p:txBody>
      </p:sp>
      <p:sp>
        <p:nvSpPr>
          <p:cNvPr id="32" name="Right Arrow 31"/>
          <p:cNvSpPr/>
          <p:nvPr/>
        </p:nvSpPr>
        <p:spPr>
          <a:xfrm>
            <a:off x="3785616" y="4663440"/>
            <a:ext cx="201168" cy="182880"/>
          </a:xfrm>
          <a:prstGeom prst="right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4096512" y="4370832"/>
            <a:ext cx="1856231" cy="822960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Incident &amp; Corrective Action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30">
                <a:solidFill>
                  <a:srgbClr val="595959"/>
                </a:solidFill>
                <a:latin typeface="Cambria"/>
              </a:rPr>
              <a:t>Respond • contain • investigate • correct</a:t>
            </a:r>
          </a:p>
        </p:txBody>
      </p:sp>
      <p:sp>
        <p:nvSpPr>
          <p:cNvPr id="34" name="Right Arrow 33"/>
          <p:cNvSpPr/>
          <p:nvPr/>
        </p:nvSpPr>
        <p:spPr>
          <a:xfrm>
            <a:off x="5980176" y="4663440"/>
            <a:ext cx="201168" cy="182880"/>
          </a:xfrm>
          <a:prstGeom prst="right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6291072" y="4370832"/>
            <a:ext cx="1856231" cy="822960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Internal Audit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30">
                <a:solidFill>
                  <a:srgbClr val="595959"/>
                </a:solidFill>
                <a:latin typeface="Cambria"/>
              </a:rPr>
              <a:t>Evidence • findings • follow-up</a:t>
            </a:r>
          </a:p>
        </p:txBody>
      </p:sp>
      <p:sp>
        <p:nvSpPr>
          <p:cNvPr id="36" name="Right Arrow 35"/>
          <p:cNvSpPr/>
          <p:nvPr/>
        </p:nvSpPr>
        <p:spPr>
          <a:xfrm>
            <a:off x="8174736" y="4663440"/>
            <a:ext cx="201168" cy="182880"/>
          </a:xfrm>
          <a:prstGeom prst="right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ounded Rectangle 36"/>
          <p:cNvSpPr/>
          <p:nvPr/>
        </p:nvSpPr>
        <p:spPr>
          <a:xfrm>
            <a:off x="8485632" y="4370832"/>
            <a:ext cx="1856231" cy="822960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Management Review &amp; Improve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30">
                <a:solidFill>
                  <a:srgbClr val="595959"/>
                </a:solidFill>
                <a:latin typeface="Cambria"/>
              </a:rPr>
              <a:t>Decide • resource • improve</a:t>
            </a:r>
          </a:p>
        </p:txBody>
      </p:sp>
      <p:sp>
        <p:nvSpPr>
          <p:cNvPr id="38" name="Right Arrow 37"/>
          <p:cNvSpPr/>
          <p:nvPr/>
        </p:nvSpPr>
        <p:spPr>
          <a:xfrm>
            <a:off x="10771632" y="3383280"/>
            <a:ext cx="256032" cy="201168"/>
          </a:xfrm>
          <a:prstGeom prst="rightArrow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ounded Rectangle 38"/>
          <p:cNvSpPr/>
          <p:nvPr/>
        </p:nvSpPr>
        <p:spPr>
          <a:xfrm>
            <a:off x="11009376" y="2724912"/>
            <a:ext cx="941832" cy="1572768"/>
          </a:xfrm>
          <a:prstGeom prst="roundRect">
            <a:avLst/>
          </a:prstGeom>
          <a:solidFill>
            <a:srgbClr val="EAF3F8"/>
          </a:solidFill>
          <a:ln w="13335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880" b="1">
                <a:solidFill>
                  <a:srgbClr val="000000"/>
                </a:solidFill>
                <a:latin typeface="Cambria"/>
              </a:rPr>
              <a:t>EMS Results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660">
                <a:solidFill>
                  <a:srgbClr val="595959"/>
                </a:solidFill>
                <a:latin typeface="Cambria"/>
              </a:rPr>
              <a:t>Improved performance
Pollution prevention
Compliance
Continual improvement</a:t>
            </a:r>
          </a:p>
        </p:txBody>
      </p:sp>
      <p:sp>
        <p:nvSpPr>
          <p:cNvPr id="40" name="Left Arrow 39"/>
          <p:cNvSpPr/>
          <p:nvPr/>
        </p:nvSpPr>
        <p:spPr>
          <a:xfrm>
            <a:off x="1901952" y="5449824"/>
            <a:ext cx="9509760" cy="384048"/>
          </a:xfrm>
          <a:prstGeom prst="leftArrow">
            <a:avLst/>
          </a:prstGeom>
          <a:solidFill>
            <a:srgbClr val="EAF3F8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869" b="1">
                <a:solidFill>
                  <a:srgbClr val="1F4E79"/>
                </a:solidFill>
                <a:latin typeface="Cambria"/>
              </a:rPr>
              <a:t>Monitoring, incidents, compliance changes, stakeholder feedback and audit results feed back into aspects, controls, objectives and management review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65760" y="5916168"/>
            <a:ext cx="10972800" cy="21945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l">
              <a:spcAft>
                <a:spcPts val="0"/>
              </a:spcAft>
            </a:pPr>
            <a:r>
              <a:rPr sz="819" b="0">
                <a:solidFill>
                  <a:srgbClr val="595959"/>
                </a:solidFill>
                <a:latin typeface="Cambria"/>
              </a:rPr>
              <a:t>Practical principle: documents support the system; actual controls, monitoring, compliance evidence and improvement results demonstrate whether it works.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19456" y="6455664"/>
            <a:ext cx="11740896" cy="9144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256032" y="6483096"/>
            <a:ext cx="7315200" cy="192024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720" b="0">
                <a:solidFill>
                  <a:srgbClr val="59595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635240" y="6483096"/>
            <a:ext cx="4251960" cy="192024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20" b="0">
                <a:solidFill>
                  <a:srgbClr val="595959"/>
                </a:solidFill>
                <a:latin typeface="Cambria"/>
              </a:rPr>
              <a:t>CONTROLLED DOCUMENT | INTERNAL | Slide 1 of 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8521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64592" y="73152"/>
            <a:ext cx="987552" cy="42062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" tIns="13716" rIns="13716" bIns="13716" rtlCol="0" anchor="ctr"/>
          <a:lstStyle/>
          <a:p>
            <a:pPr algn="ctr">
              <a:spcAft>
                <a:spcPts val="0"/>
              </a:spcAft>
            </a:pPr>
            <a:r>
              <a:rPr sz="710" b="1">
                <a:solidFill>
                  <a:srgbClr val="1F4E79"/>
                </a:solidFill>
                <a:latin typeface="Cambria"/>
              </a:rPr>
              <a:t>ORGANIZATION
LOGO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16736" y="68580"/>
            <a:ext cx="7863840" cy="429768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70" b="1">
                <a:solidFill>
                  <a:srgbClr val="FFFFFF"/>
                </a:solidFill>
                <a:latin typeface="Cambria"/>
              </a:rPr>
              <a:t>1. LEADERSHIP, CONTEXT &amp; ENVIRONMENTAL DIRECTION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73152"/>
            <a:ext cx="2679192" cy="402336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70" b="0">
                <a:solidFill>
                  <a:srgbClr val="FFFFFF"/>
                </a:solidFill>
                <a:latin typeface="Cambria"/>
              </a:rPr>
              <a:t>EMS-MAT-002 | v1.0
Effective 2026-09-18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47888" y="658368"/>
            <a:ext cx="3611880" cy="256032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819" b="0">
                <a:solidFill>
                  <a:srgbClr val="595959"/>
                </a:solidFill>
                <a:latin typeface="Cambria"/>
              </a:rPr>
              <a:t>Direction, accountability and environmental integration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15568"/>
            <a:ext cx="2395728" cy="1188720"/>
          </a:xfrm>
          <a:prstGeom prst="roundRect">
            <a:avLst/>
          </a:prstGeom>
          <a:solidFill>
            <a:srgbClr val="D9EAF7"/>
          </a:solidFill>
          <a:ln w="13335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1140" b="1">
                <a:solidFill>
                  <a:srgbClr val="000000"/>
                </a:solidFill>
                <a:latin typeface="Cambria"/>
              </a:rPr>
              <a:t>Context &amp; Interested Parties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69">
                <a:solidFill>
                  <a:srgbClr val="595959"/>
                </a:solidFill>
                <a:latin typeface="Cambria"/>
              </a:rPr>
              <a:t>Business / site change
environmental conditions
stakeholder expectations</a:t>
            </a:r>
          </a:p>
        </p:txBody>
      </p:sp>
      <p:sp>
        <p:nvSpPr>
          <p:cNvPr id="8" name="Right Arrow 7"/>
          <p:cNvSpPr/>
          <p:nvPr/>
        </p:nvSpPr>
        <p:spPr>
          <a:xfrm>
            <a:off x="2935224" y="1554480"/>
            <a:ext cx="237744" cy="210312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264408" y="1115568"/>
            <a:ext cx="2395728" cy="1188720"/>
          </a:xfrm>
          <a:prstGeom prst="roundRect">
            <a:avLst/>
          </a:prstGeom>
          <a:solidFill>
            <a:srgbClr val="D9EAF7"/>
          </a:solidFill>
          <a:ln w="13335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1140" b="1">
                <a:solidFill>
                  <a:srgbClr val="000000"/>
                </a:solidFill>
                <a:latin typeface="Cambria"/>
              </a:rPr>
              <a:t>EMS Scope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69">
                <a:solidFill>
                  <a:srgbClr val="595959"/>
                </a:solidFill>
                <a:latin typeface="Cambria"/>
              </a:rPr>
              <a:t>Activities • locations • products/services
interfaces • external providers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5696712" y="1554480"/>
            <a:ext cx="237744" cy="210312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025896" y="1115568"/>
            <a:ext cx="2395728" cy="1188720"/>
          </a:xfrm>
          <a:prstGeom prst="roundRect">
            <a:avLst/>
          </a:prstGeom>
          <a:solidFill>
            <a:srgbClr val="D9EAF7"/>
          </a:solidFill>
          <a:ln w="13335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1140" b="1">
                <a:solidFill>
                  <a:srgbClr val="000000"/>
                </a:solidFill>
                <a:latin typeface="Cambria"/>
              </a:rPr>
              <a:t>Environmental Policy &amp; Roles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69">
                <a:solidFill>
                  <a:srgbClr val="595959"/>
                </a:solidFill>
                <a:latin typeface="Cambria"/>
              </a:rPr>
              <a:t>Top management direction
protection • compliance • authorities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8458200" y="1554480"/>
            <a:ext cx="237744" cy="210312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787384" y="1115568"/>
            <a:ext cx="2395728" cy="1188720"/>
          </a:xfrm>
          <a:prstGeom prst="roundRect">
            <a:avLst/>
          </a:prstGeom>
          <a:solidFill>
            <a:srgbClr val="D9EAF7"/>
          </a:solidFill>
          <a:ln w="13335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1140" b="1">
                <a:solidFill>
                  <a:srgbClr val="000000"/>
                </a:solidFill>
                <a:latin typeface="Cambria"/>
              </a:rPr>
              <a:t>Objectives &amp; Integration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69">
                <a:solidFill>
                  <a:srgbClr val="595959"/>
                </a:solidFill>
                <a:latin typeface="Cambria"/>
              </a:rPr>
              <a:t>Objectives • resources
business planning • change • procurement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2670048"/>
            <a:ext cx="5349240" cy="356616"/>
          </a:xfrm>
          <a:prstGeom prst="roundRect">
            <a:avLst/>
          </a:prstGeom>
          <a:solidFill>
            <a:srgbClr val="EAF3F8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1120" b="1">
                <a:solidFill>
                  <a:srgbClr val="000000"/>
                </a:solidFill>
                <a:latin typeface="Cambria"/>
              </a:rPr>
              <a:t>Leadership evidence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5800" y="3127248"/>
            <a:ext cx="4983480" cy="3657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l">
              <a:spcAft>
                <a:spcPts val="0"/>
              </a:spcAft>
            </a:pPr>
            <a:r>
              <a:rPr sz="950" b="0">
                <a:solidFill>
                  <a:srgbClr val="000000"/>
                </a:solidFill>
                <a:latin typeface="Cambria"/>
              </a:rPr>
              <a:t>• Policy, scope, roles, resources and decisions align with actual activities and environmental context.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5800" y="3639312"/>
            <a:ext cx="4983480" cy="3657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l">
              <a:spcAft>
                <a:spcPts val="0"/>
              </a:spcAft>
            </a:pPr>
            <a:r>
              <a:rPr sz="950" b="0">
                <a:solidFill>
                  <a:srgbClr val="000000"/>
                </a:solidFill>
                <a:latin typeface="Cambria"/>
              </a:rPr>
              <a:t>• Top management responds to significant aspects, compliance risk and environmental performance trends.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85800" y="4151376"/>
            <a:ext cx="4983480" cy="3657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l">
              <a:spcAft>
                <a:spcPts val="0"/>
              </a:spcAft>
            </a:pPr>
            <a:r>
              <a:rPr sz="950" b="0">
                <a:solidFill>
                  <a:srgbClr val="000000"/>
                </a:solidFill>
                <a:latin typeface="Cambria"/>
              </a:rPr>
              <a:t>• Environmental considerations are integrated into planning, procurement, change and operational governance.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36208" y="2670048"/>
            <a:ext cx="5349240" cy="356616"/>
          </a:xfrm>
          <a:prstGeom prst="roundRect">
            <a:avLst/>
          </a:prstGeom>
          <a:solidFill>
            <a:srgbClr val="EAF3F8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1120" b="1">
                <a:solidFill>
                  <a:srgbClr val="000000"/>
                </a:solidFill>
                <a:latin typeface="Cambria"/>
              </a:rPr>
              <a:t>Context &amp; interested-party evidence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19088" y="3127248"/>
            <a:ext cx="4983480" cy="3657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l">
              <a:spcAft>
                <a:spcPts val="0"/>
              </a:spcAft>
            </a:pPr>
            <a:r>
              <a:rPr sz="950" b="0">
                <a:solidFill>
                  <a:srgbClr val="000000"/>
                </a:solidFill>
                <a:latin typeface="Cambria"/>
              </a:rPr>
              <a:t>• Relevant stakeholder expectations are translated into obligations or controls when applicable.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19088" y="3639312"/>
            <a:ext cx="4983480" cy="3657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l">
              <a:spcAft>
                <a:spcPts val="0"/>
              </a:spcAft>
            </a:pPr>
            <a:r>
              <a:rPr sz="950" b="0">
                <a:solidFill>
                  <a:srgbClr val="000000"/>
                </a:solidFill>
                <a:latin typeface="Cambria"/>
              </a:rPr>
              <a:t>• Changing environmental conditions and business changes are reviewed for EMS relevance.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19088" y="4151376"/>
            <a:ext cx="4983480" cy="3657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l">
              <a:spcAft>
                <a:spcPts val="0"/>
              </a:spcAft>
            </a:pPr>
            <a:r>
              <a:rPr sz="950" b="0">
                <a:solidFill>
                  <a:srgbClr val="000000"/>
                </a:solidFill>
                <a:latin typeface="Cambria"/>
              </a:rPr>
              <a:t>• Communication commitments are defined, assigned and applied consistently.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560320" y="5010912"/>
            <a:ext cx="7059168" cy="804672"/>
          </a:xfrm>
          <a:prstGeom prst="roundRect">
            <a:avLst/>
          </a:prstGeom>
          <a:solidFill>
            <a:srgbClr val="FFF2CC"/>
          </a:solidFill>
          <a:ln w="1333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1160" b="1">
                <a:solidFill>
                  <a:srgbClr val="000000"/>
                </a:solidFill>
                <a:latin typeface="Cambria"/>
              </a:rPr>
              <a:t>Management expectation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69">
                <a:solidFill>
                  <a:srgbClr val="595959"/>
                </a:solidFill>
                <a:latin typeface="Cambria"/>
              </a:rPr>
              <a:t>Top management owns the EMS; process owners manage environmental impacts where work occurs. Strong decisions use context, compliance, performance and stakeholder evidence.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19456" y="6455664"/>
            <a:ext cx="11740896" cy="9144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256032" y="6483096"/>
            <a:ext cx="7315200" cy="192024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720" b="0">
                <a:solidFill>
                  <a:srgbClr val="59595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35240" y="6483096"/>
            <a:ext cx="4251960" cy="192024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20" b="0">
                <a:solidFill>
                  <a:srgbClr val="595959"/>
                </a:solidFill>
                <a:latin typeface="Cambria"/>
              </a:rPr>
              <a:t>CONTROLLED DOCUMENT | INTERNAL | Slide 2 of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8521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64592" y="73152"/>
            <a:ext cx="987552" cy="42062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" tIns="13716" rIns="13716" bIns="13716" rtlCol="0" anchor="ctr"/>
          <a:lstStyle/>
          <a:p>
            <a:pPr algn="ctr">
              <a:spcAft>
                <a:spcPts val="0"/>
              </a:spcAft>
            </a:pPr>
            <a:r>
              <a:rPr sz="710" b="1">
                <a:solidFill>
                  <a:srgbClr val="1F4E79"/>
                </a:solidFill>
                <a:latin typeface="Cambria"/>
              </a:rPr>
              <a:t>ORGANIZATION
LOGO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16736" y="68580"/>
            <a:ext cx="7863840" cy="429768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70" b="1">
                <a:solidFill>
                  <a:srgbClr val="FFFFFF"/>
                </a:solidFill>
                <a:latin typeface="Cambria"/>
              </a:rPr>
              <a:t>2. ASPECTS, IMPACTS, RISKS &amp; COMPLIANCE OBLIGATIONS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73152"/>
            <a:ext cx="2679192" cy="402336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70" b="0">
                <a:solidFill>
                  <a:srgbClr val="FFFFFF"/>
                </a:solidFill>
                <a:latin typeface="Cambria"/>
              </a:rPr>
              <a:t>EMS-MAT-002 | v1.0
Effective 2026-09-18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47888" y="658368"/>
            <a:ext cx="3611880" cy="256032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819" b="0">
                <a:solidFill>
                  <a:srgbClr val="595959"/>
                </a:solidFill>
                <a:latin typeface="Cambria"/>
              </a:rPr>
              <a:t>Identify → evaluate → control → verify →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" y="1152144"/>
            <a:ext cx="1664208" cy="1115568"/>
          </a:xfrm>
          <a:prstGeom prst="roundRect">
            <a:avLst/>
          </a:prstGeom>
          <a:solidFill>
            <a:srgbClr val="FFF2CC"/>
          </a:solidFill>
          <a:ln w="1333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1. Define Activities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70">
                <a:solidFill>
                  <a:srgbClr val="595959"/>
                </a:solidFill>
                <a:latin typeface="Cambria"/>
              </a:rPr>
              <a:t>Processes • sites • products/services
lifecycle stages</a:t>
            </a:r>
          </a:p>
        </p:txBody>
      </p:sp>
      <p:sp>
        <p:nvSpPr>
          <p:cNvPr id="8" name="Right Arrow 7"/>
          <p:cNvSpPr/>
          <p:nvPr/>
        </p:nvSpPr>
        <p:spPr>
          <a:xfrm>
            <a:off x="2048256" y="1581912"/>
            <a:ext cx="201168" cy="18288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2304288" y="1152144"/>
            <a:ext cx="1664208" cy="1115568"/>
          </a:xfrm>
          <a:prstGeom prst="roundRect">
            <a:avLst/>
          </a:prstGeom>
          <a:solidFill>
            <a:srgbClr val="FFF2CC"/>
          </a:solidFill>
          <a:ln w="1333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2. Identify Aspects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70">
                <a:solidFill>
                  <a:srgbClr val="595959"/>
                </a:solidFill>
                <a:latin typeface="Cambria"/>
              </a:rPr>
              <a:t>Resources • emissions • discharges
waste • land / biodiversity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3986784" y="1581912"/>
            <a:ext cx="201168" cy="18288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242816" y="1152144"/>
            <a:ext cx="1664208" cy="1115568"/>
          </a:xfrm>
          <a:prstGeom prst="roundRect">
            <a:avLst/>
          </a:prstGeom>
          <a:solidFill>
            <a:srgbClr val="FFF2CC"/>
          </a:solidFill>
          <a:ln w="1333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3. Evaluate Significance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70">
                <a:solidFill>
                  <a:srgbClr val="595959"/>
                </a:solidFill>
                <a:latin typeface="Cambria"/>
              </a:rPr>
              <a:t>Impact severity • frequency
control / influence • obligations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5925312" y="1581912"/>
            <a:ext cx="201168" cy="18288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181344" y="1152144"/>
            <a:ext cx="1664208" cy="1115568"/>
          </a:xfrm>
          <a:prstGeom prst="roundRect">
            <a:avLst/>
          </a:prstGeom>
          <a:solidFill>
            <a:srgbClr val="FFF2CC"/>
          </a:solidFill>
          <a:ln w="1333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4. Plan Controls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70">
                <a:solidFill>
                  <a:srgbClr val="595959"/>
                </a:solidFill>
                <a:latin typeface="Cambria"/>
              </a:rPr>
              <a:t>Operating criteria • prevention
lifecycle controls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7863840" y="1581912"/>
            <a:ext cx="201168" cy="18288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8119872" y="1152144"/>
            <a:ext cx="1664208" cy="1115568"/>
          </a:xfrm>
          <a:prstGeom prst="roundRect">
            <a:avLst/>
          </a:prstGeom>
          <a:solidFill>
            <a:srgbClr val="FFF2CC"/>
          </a:solidFill>
          <a:ln w="1333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5. Compliance Obligations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70">
                <a:solidFill>
                  <a:srgbClr val="595959"/>
                </a:solidFill>
                <a:latin typeface="Cambria"/>
              </a:rPr>
              <a:t>Applicability • owners
operational requirements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9802368" y="1581912"/>
            <a:ext cx="201168" cy="18288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10058400" y="1152144"/>
            <a:ext cx="1664208" cy="1115568"/>
          </a:xfrm>
          <a:prstGeom prst="roundRect">
            <a:avLst/>
          </a:prstGeom>
          <a:solidFill>
            <a:srgbClr val="FFF2CC"/>
          </a:solidFill>
          <a:ln w="1333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6. Verify &amp; Review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70">
                <a:solidFill>
                  <a:srgbClr val="595959"/>
                </a:solidFill>
                <a:latin typeface="Cambria"/>
              </a:rPr>
              <a:t>Monitoring • change • incident
new information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" y="2761488"/>
            <a:ext cx="11109960" cy="365760"/>
          </a:xfrm>
          <a:prstGeom prst="roundRect">
            <a:avLst/>
          </a:prstGeom>
          <a:solidFill>
            <a:srgbClr val="EAF3F8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1140" b="1">
                <a:solidFill>
                  <a:srgbClr val="000000"/>
                </a:solidFill>
                <a:latin typeface="Cambria"/>
              </a:rPr>
              <a:t>Core planning records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3310128"/>
            <a:ext cx="1901952" cy="941832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950" b="1">
                <a:solidFill>
                  <a:srgbClr val="000000"/>
                </a:solidFill>
                <a:latin typeface="Cambria"/>
              </a:rPr>
              <a:t>Aspects &amp; Impacts Register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50">
                <a:solidFill>
                  <a:srgbClr val="595959"/>
                </a:solidFill>
                <a:latin typeface="Cambria"/>
              </a:rPr>
              <a:t>Aspect • impact • condition
significance • controls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907791" y="3310128"/>
            <a:ext cx="1901952" cy="941832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950" b="1">
                <a:solidFill>
                  <a:srgbClr val="000000"/>
                </a:solidFill>
                <a:latin typeface="Cambria"/>
              </a:rPr>
              <a:t>Compliance Obligations Register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50">
                <a:solidFill>
                  <a:srgbClr val="595959"/>
                </a:solidFill>
                <a:latin typeface="Cambria"/>
              </a:rPr>
              <a:t>Requirement • applicability
owner • evaluation status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175504" y="3310128"/>
            <a:ext cx="1901952" cy="941832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950" b="1">
                <a:solidFill>
                  <a:srgbClr val="000000"/>
                </a:solidFill>
                <a:latin typeface="Cambria"/>
              </a:rPr>
              <a:t>Risks &amp; Opportunities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50">
                <a:solidFill>
                  <a:srgbClr val="595959"/>
                </a:solidFill>
                <a:latin typeface="Cambria"/>
              </a:rPr>
              <a:t>Threats • opportunities
planned responses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443215" y="3310128"/>
            <a:ext cx="1901952" cy="941832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950" b="1">
                <a:solidFill>
                  <a:srgbClr val="000000"/>
                </a:solidFill>
                <a:latin typeface="Cambria"/>
              </a:rPr>
              <a:t>Objective / Action Plans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50">
                <a:solidFill>
                  <a:srgbClr val="595959"/>
                </a:solidFill>
                <a:latin typeface="Cambria"/>
              </a:rPr>
              <a:t>Owner • resources • date
measure • evidence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710928" y="3310128"/>
            <a:ext cx="1901952" cy="941832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950" b="1">
                <a:solidFill>
                  <a:srgbClr val="000000"/>
                </a:solidFill>
                <a:latin typeface="Cambria"/>
              </a:rPr>
              <a:t>Change Assessment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50">
                <a:solidFill>
                  <a:srgbClr val="595959"/>
                </a:solidFill>
                <a:latin typeface="Cambria"/>
              </a:rPr>
              <a:t>Temporary / permanent change
new aspects • controls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" y="4663440"/>
            <a:ext cx="5349240" cy="356616"/>
          </a:xfrm>
          <a:prstGeom prst="round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1120" b="1">
                <a:solidFill>
                  <a:srgbClr val="000000"/>
                </a:solidFill>
                <a:latin typeface="Cambria"/>
              </a:rPr>
              <a:t>Significance considerations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22960" y="5074920"/>
            <a:ext cx="4983480" cy="20116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l">
              <a:spcAft>
                <a:spcPts val="0"/>
              </a:spcAft>
            </a:pPr>
            <a:r>
              <a:rPr sz="880" b="0">
                <a:solidFill>
                  <a:srgbClr val="000000"/>
                </a:solidFill>
                <a:latin typeface="Cambria"/>
              </a:rPr>
              <a:t>1. Severity / scale of environmental impact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22960" y="5303520"/>
            <a:ext cx="4983480" cy="20116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l">
              <a:spcAft>
                <a:spcPts val="0"/>
              </a:spcAft>
            </a:pPr>
            <a:r>
              <a:rPr sz="880" b="0">
                <a:solidFill>
                  <a:srgbClr val="000000"/>
                </a:solidFill>
                <a:latin typeface="Cambria"/>
              </a:rPr>
              <a:t>2. Frequency / likelihood and abnormal conditions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22960" y="5532120"/>
            <a:ext cx="4983480" cy="20116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l">
              <a:spcAft>
                <a:spcPts val="0"/>
              </a:spcAft>
            </a:pPr>
            <a:r>
              <a:rPr sz="880" b="0">
                <a:solidFill>
                  <a:srgbClr val="000000"/>
                </a:solidFill>
                <a:latin typeface="Cambria"/>
              </a:rPr>
              <a:t>3. Compliance or stakeholder sensitivity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22960" y="5760720"/>
            <a:ext cx="4983480" cy="20116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l">
              <a:spcAft>
                <a:spcPts val="0"/>
              </a:spcAft>
            </a:pPr>
            <a:r>
              <a:rPr sz="880" b="0">
                <a:solidFill>
                  <a:srgbClr val="000000"/>
                </a:solidFill>
                <a:latin typeface="Cambria"/>
              </a:rPr>
              <a:t>4. Ability to control or influence the aspect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22960" y="5989320"/>
            <a:ext cx="4983480" cy="20116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l">
              <a:spcAft>
                <a:spcPts val="0"/>
              </a:spcAft>
            </a:pPr>
            <a:r>
              <a:rPr sz="880" b="0">
                <a:solidFill>
                  <a:srgbClr val="000000"/>
                </a:solidFill>
                <a:latin typeface="Cambria"/>
              </a:rPr>
              <a:t>5. Lifecycle stage and consequence if control fails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36208" y="4663440"/>
            <a:ext cx="5349240" cy="356616"/>
          </a:xfrm>
          <a:prstGeom prst="round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1120" b="1">
                <a:solidFill>
                  <a:srgbClr val="000000"/>
                </a:solidFill>
                <a:latin typeface="Cambria"/>
              </a:rPr>
              <a:t>Review triggers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19088" y="5074920"/>
            <a:ext cx="4983480" cy="20116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l">
              <a:spcAft>
                <a:spcPts val="0"/>
              </a:spcAft>
            </a:pPr>
            <a:r>
              <a:rPr sz="880" b="0">
                <a:solidFill>
                  <a:srgbClr val="000000"/>
                </a:solidFill>
                <a:latin typeface="Cambria"/>
              </a:rPr>
              <a:t>• New or changed process, equipment, material or site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419088" y="5303520"/>
            <a:ext cx="4983480" cy="20116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l">
              <a:spcAft>
                <a:spcPts val="0"/>
              </a:spcAft>
            </a:pPr>
            <a:r>
              <a:rPr sz="880" b="0">
                <a:solidFill>
                  <a:srgbClr val="000000"/>
                </a:solidFill>
                <a:latin typeface="Cambria"/>
              </a:rPr>
              <a:t>• Incident, spill, complaint or control failure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419088" y="5532120"/>
            <a:ext cx="4983480" cy="20116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l">
              <a:spcAft>
                <a:spcPts val="0"/>
              </a:spcAft>
            </a:pPr>
            <a:r>
              <a:rPr sz="880" b="0">
                <a:solidFill>
                  <a:srgbClr val="000000"/>
                </a:solidFill>
                <a:latin typeface="Cambria"/>
              </a:rPr>
              <a:t>• Legal, permit, customer or other obligation change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419088" y="5760720"/>
            <a:ext cx="4983480" cy="20116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l">
              <a:spcAft>
                <a:spcPts val="0"/>
              </a:spcAft>
            </a:pPr>
            <a:r>
              <a:rPr sz="880" b="0">
                <a:solidFill>
                  <a:srgbClr val="000000"/>
                </a:solidFill>
                <a:latin typeface="Cambria"/>
              </a:rPr>
              <a:t>• Monitoring trend, audit or compliance-evaluation evidence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419088" y="5989320"/>
            <a:ext cx="4983480" cy="20116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l">
              <a:spcAft>
                <a:spcPts val="0"/>
              </a:spcAft>
            </a:pPr>
            <a:r>
              <a:rPr sz="880" b="0">
                <a:solidFill>
                  <a:srgbClr val="000000"/>
                </a:solidFill>
                <a:latin typeface="Cambria"/>
              </a:rPr>
              <a:t>• New product/service or supplier/lifecycle information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19456" y="6455664"/>
            <a:ext cx="11740896" cy="9144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256032" y="6483096"/>
            <a:ext cx="7315200" cy="192024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720" b="0">
                <a:solidFill>
                  <a:srgbClr val="59595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35240" y="6483096"/>
            <a:ext cx="4251960" cy="192024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20" b="0">
                <a:solidFill>
                  <a:srgbClr val="595959"/>
                </a:solidFill>
                <a:latin typeface="Cambria"/>
              </a:rPr>
              <a:t>CONTROLLED DOCUMENT | INTERNAL | Slide 3 of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8521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64592" y="73152"/>
            <a:ext cx="987552" cy="42062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" tIns="13716" rIns="13716" bIns="13716" rtlCol="0" anchor="ctr"/>
          <a:lstStyle/>
          <a:p>
            <a:pPr algn="ctr">
              <a:spcAft>
                <a:spcPts val="0"/>
              </a:spcAft>
            </a:pPr>
            <a:r>
              <a:rPr sz="710" b="1">
                <a:solidFill>
                  <a:srgbClr val="1F4E79"/>
                </a:solidFill>
                <a:latin typeface="Cambria"/>
              </a:rPr>
              <a:t>ORGANIZATION
LOGO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16736" y="68580"/>
            <a:ext cx="7863840" cy="429768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70" b="1">
                <a:solidFill>
                  <a:srgbClr val="FFFFFF"/>
                </a:solidFill>
                <a:latin typeface="Cambria"/>
              </a:rPr>
              <a:t>3. OPERATIONAL PLANNING &amp; CONTROL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73152"/>
            <a:ext cx="2679192" cy="402336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70" b="0">
                <a:solidFill>
                  <a:srgbClr val="FFFFFF"/>
                </a:solidFill>
                <a:latin typeface="Cambria"/>
              </a:rPr>
              <a:t>EMS-MAT-002 | v1.0
Effective 2026-09-18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47888" y="658368"/>
            <a:ext cx="3611880" cy="256032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819" b="0">
                <a:solidFill>
                  <a:srgbClr val="595959"/>
                </a:solidFill>
                <a:latin typeface="Cambria"/>
              </a:rPr>
              <a:t>Control significant aspects where activities occur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5488" y="1078992"/>
            <a:ext cx="2560320" cy="1115568"/>
          </a:xfrm>
          <a:prstGeom prst="roundRect">
            <a:avLst/>
          </a:prstGeom>
          <a:solidFill>
            <a:srgbClr val="E2F0D9"/>
          </a:solidFill>
          <a:ln w="13335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Cambria"/>
              </a:rPr>
              <a:t>Routine / Significant Operations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30">
                <a:solidFill>
                  <a:srgbClr val="595959"/>
                </a:solidFill>
                <a:latin typeface="Cambria"/>
              </a:rPr>
              <a:t>Operating criteria
waste • emissions • resources
responsibilities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83280" y="1078992"/>
            <a:ext cx="2560320" cy="1115568"/>
          </a:xfrm>
          <a:prstGeom prst="roundRect">
            <a:avLst/>
          </a:prstGeom>
          <a:solidFill>
            <a:srgbClr val="D9EAF7"/>
          </a:solidFill>
          <a:ln w="13335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Cambria"/>
              </a:rPr>
              <a:t>Management of Change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30">
                <a:solidFill>
                  <a:srgbClr val="595959"/>
                </a:solidFill>
                <a:latin typeface="Cambria"/>
              </a:rPr>
              <a:t>Assess before change
aspects • obligations
temporary + permanent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91072" y="1078992"/>
            <a:ext cx="2560320" cy="1115568"/>
          </a:xfrm>
          <a:prstGeom prst="roundRect">
            <a:avLst/>
          </a:prstGeom>
          <a:solidFill>
            <a:srgbClr val="FFF2CC"/>
          </a:solidFill>
          <a:ln w="1333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Cambria"/>
              </a:rPr>
              <a:t>Procurement &amp; Lifecycle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30">
                <a:solidFill>
                  <a:srgbClr val="595959"/>
                </a:solidFill>
                <a:latin typeface="Cambria"/>
              </a:rPr>
              <a:t>Specifications • suppliers
design • transport • end-of-life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98864" y="1078992"/>
            <a:ext cx="2560320" cy="1115568"/>
          </a:xfrm>
          <a:prstGeom prst="roundRect">
            <a:avLst/>
          </a:prstGeom>
          <a:solidFill>
            <a:srgbClr val="EAF3F8"/>
          </a:solidFill>
          <a:ln w="13335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Cambria"/>
              </a:rPr>
              <a:t>Emergency Preparedness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30">
                <a:solidFill>
                  <a:srgbClr val="595959"/>
                </a:solidFill>
                <a:latin typeface="Cambria"/>
              </a:rPr>
              <a:t>Credible scenarios
roles • resources • communication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30352" y="2633472"/>
            <a:ext cx="11064240" cy="356616"/>
          </a:xfrm>
          <a:prstGeom prst="roundRect">
            <a:avLst/>
          </a:prstGeom>
          <a:solidFill>
            <a:srgbClr val="EAF3F8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1150" b="1">
                <a:solidFill>
                  <a:srgbClr val="000000"/>
                </a:solidFill>
                <a:latin typeface="Cambria"/>
              </a:rPr>
              <a:t>Operational control lifecycle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3163824"/>
            <a:ext cx="1874519" cy="822960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980" b="1">
                <a:solidFill>
                  <a:srgbClr val="000000"/>
                </a:solidFill>
                <a:latin typeface="Cambria"/>
              </a:rPr>
              <a:t>Define Criteria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50">
                <a:solidFill>
                  <a:srgbClr val="595959"/>
                </a:solidFill>
                <a:latin typeface="Cambria"/>
              </a:rPr>
              <a:t>Acceptable condition / limit
responsibility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2551176" y="3456432"/>
            <a:ext cx="219456" cy="182880"/>
          </a:xfrm>
          <a:prstGeom prst="right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2880360" y="3163824"/>
            <a:ext cx="1874519" cy="822960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980" b="1">
                <a:solidFill>
                  <a:srgbClr val="000000"/>
                </a:solidFill>
                <a:latin typeface="Cambria"/>
              </a:rPr>
              <a:t>Implement Controls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50">
                <a:solidFill>
                  <a:srgbClr val="595959"/>
                </a:solidFill>
                <a:latin typeface="Cambria"/>
              </a:rPr>
              <a:t>Engineering • process
supplier • procedure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4773168" y="3456432"/>
            <a:ext cx="219456" cy="182880"/>
          </a:xfrm>
          <a:prstGeom prst="right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5102352" y="3163824"/>
            <a:ext cx="1874519" cy="822960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980" b="1">
                <a:solidFill>
                  <a:srgbClr val="000000"/>
                </a:solidFill>
                <a:latin typeface="Cambria"/>
              </a:rPr>
              <a:t>Execute Activities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50">
                <a:solidFill>
                  <a:srgbClr val="595959"/>
                </a:solidFill>
                <a:latin typeface="Cambria"/>
              </a:rPr>
              <a:t>Communicate • coordinate
maintain evidence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6995160" y="3456432"/>
            <a:ext cx="219456" cy="182880"/>
          </a:xfrm>
          <a:prstGeom prst="right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7324344" y="3163824"/>
            <a:ext cx="1874519" cy="822960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980" b="1">
                <a:solidFill>
                  <a:srgbClr val="000000"/>
                </a:solidFill>
                <a:latin typeface="Cambria"/>
              </a:rPr>
              <a:t>Check Performance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50">
                <a:solidFill>
                  <a:srgbClr val="595959"/>
                </a:solidFill>
                <a:latin typeface="Cambria"/>
              </a:rPr>
              <a:t>Observe • monitor
sample • inspect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9217152" y="3456432"/>
            <a:ext cx="219456" cy="182880"/>
          </a:xfrm>
          <a:prstGeom prst="right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9546336" y="3163824"/>
            <a:ext cx="1874519" cy="822960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980" b="1">
                <a:solidFill>
                  <a:srgbClr val="000000"/>
                </a:solidFill>
                <a:latin typeface="Cambria"/>
              </a:rPr>
              <a:t>Correct / Improve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50">
                <a:solidFill>
                  <a:srgbClr val="595959"/>
                </a:solidFill>
                <a:latin typeface="Cambria"/>
              </a:rPr>
              <a:t>Contain • correct • redesign
update aspects &amp; documents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407408"/>
            <a:ext cx="5440680" cy="347472"/>
          </a:xfrm>
          <a:prstGeom prst="round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1110" b="1">
                <a:solidFill>
                  <a:srgbClr val="000000"/>
                </a:solidFill>
                <a:latin typeface="Cambria"/>
              </a:rPr>
              <a:t>External-provider / lifecycle control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31520" y="4828032"/>
            <a:ext cx="5074920" cy="32918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l">
              <a:spcAft>
                <a:spcPts val="0"/>
              </a:spcAft>
            </a:pPr>
            <a:r>
              <a:rPr sz="930" b="0">
                <a:solidFill>
                  <a:srgbClr val="000000"/>
                </a:solidFill>
                <a:latin typeface="Cambria"/>
              </a:rPr>
              <a:t>• Apply environmental requirements to relevant suppliers and contractors.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31520" y="5285232"/>
            <a:ext cx="5074920" cy="32918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l">
              <a:spcAft>
                <a:spcPts val="0"/>
              </a:spcAft>
            </a:pPr>
            <a:r>
              <a:rPr sz="930" b="0">
                <a:solidFill>
                  <a:srgbClr val="000000"/>
                </a:solidFill>
                <a:latin typeface="Cambria"/>
              </a:rPr>
              <a:t>• Influence design, packaging, transport, use and end-of-life where appropriate.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31520" y="5742432"/>
            <a:ext cx="5074920" cy="32918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l">
              <a:spcAft>
                <a:spcPts val="0"/>
              </a:spcAft>
            </a:pPr>
            <a:r>
              <a:rPr sz="930" b="0">
                <a:solidFill>
                  <a:srgbClr val="000000"/>
                </a:solidFill>
                <a:latin typeface="Cambria"/>
              </a:rPr>
              <a:t>• Verify outsourced controls proportionate to significance and compliance risk.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199632" y="4407408"/>
            <a:ext cx="5440680" cy="347472"/>
          </a:xfrm>
          <a:prstGeom prst="round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1110" b="1">
                <a:solidFill>
                  <a:srgbClr val="000000"/>
                </a:solidFill>
                <a:latin typeface="Cambria"/>
              </a:rPr>
              <a:t>Emergency readiness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382512" y="4828032"/>
            <a:ext cx="5074920" cy="32918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l">
              <a:spcAft>
                <a:spcPts val="0"/>
              </a:spcAft>
            </a:pPr>
            <a:r>
              <a:rPr sz="930" b="0">
                <a:solidFill>
                  <a:srgbClr val="000000"/>
                </a:solidFill>
                <a:latin typeface="Cambria"/>
              </a:rPr>
              <a:t>• Match scenarios to credible spills, releases, discharges, fires or abnormal conditions.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382512" y="5285232"/>
            <a:ext cx="5074920" cy="32918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l">
              <a:spcAft>
                <a:spcPts val="0"/>
              </a:spcAft>
            </a:pPr>
            <a:r>
              <a:rPr sz="930" b="0">
                <a:solidFill>
                  <a:srgbClr val="000000"/>
                </a:solidFill>
                <a:latin typeface="Cambria"/>
              </a:rPr>
              <a:t>• Test response arrangements where practicable and capture lessons.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382512" y="5742432"/>
            <a:ext cx="5074920" cy="32918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l">
              <a:spcAft>
                <a:spcPts val="0"/>
              </a:spcAft>
            </a:pPr>
            <a:r>
              <a:rPr sz="930" b="0">
                <a:solidFill>
                  <a:srgbClr val="000000"/>
                </a:solidFill>
                <a:latin typeface="Cambria"/>
              </a:rPr>
              <a:t>• Coordinate internal roles and external responders where relevant.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19456" y="6455664"/>
            <a:ext cx="11740896" cy="9144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256032" y="6483096"/>
            <a:ext cx="7315200" cy="192024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720" b="0">
                <a:solidFill>
                  <a:srgbClr val="59595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35240" y="6483096"/>
            <a:ext cx="4251960" cy="192024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20" b="0">
                <a:solidFill>
                  <a:srgbClr val="595959"/>
                </a:solidFill>
                <a:latin typeface="Cambria"/>
              </a:rPr>
              <a:t>CONTROLLED DOCUMENT | INTERNAL | Slide 4 of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8521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64592" y="73152"/>
            <a:ext cx="987552" cy="42062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" tIns="13716" rIns="13716" bIns="13716" rtlCol="0" anchor="ctr"/>
          <a:lstStyle/>
          <a:p>
            <a:pPr algn="ctr">
              <a:spcAft>
                <a:spcPts val="0"/>
              </a:spcAft>
            </a:pPr>
            <a:r>
              <a:rPr sz="710" b="1">
                <a:solidFill>
                  <a:srgbClr val="1F4E79"/>
                </a:solidFill>
                <a:latin typeface="Cambria"/>
              </a:rPr>
              <a:t>ORGANIZATION
LOGO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16736" y="68580"/>
            <a:ext cx="7863840" cy="429768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70" b="1">
                <a:solidFill>
                  <a:srgbClr val="FFFFFF"/>
                </a:solidFill>
                <a:latin typeface="Cambria"/>
              </a:rPr>
              <a:t>4. SUPPORT, COMPETENCE &amp; DOCUMENTED INFORMATION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73152"/>
            <a:ext cx="2679192" cy="402336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70" b="0">
                <a:solidFill>
                  <a:srgbClr val="FFFFFF"/>
                </a:solidFill>
                <a:latin typeface="Cambria"/>
              </a:rPr>
              <a:t>EMS-MAT-002 | v1.0
Effective 2026-09-18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47888" y="658368"/>
            <a:ext cx="3611880" cy="256032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819" b="0">
                <a:solidFill>
                  <a:srgbClr val="595959"/>
                </a:solidFill>
                <a:latin typeface="Cambria"/>
              </a:rPr>
              <a:t>Resources that make environmental controls reliable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01568" y="2359152"/>
            <a:ext cx="5376672" cy="841248"/>
          </a:xfrm>
          <a:prstGeom prst="roundRect">
            <a:avLst/>
          </a:prstGeom>
          <a:solidFill>
            <a:srgbClr val="EAF3F8"/>
          </a:solidFill>
          <a:ln w="13335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1400" b="1">
                <a:solidFill>
                  <a:srgbClr val="000000"/>
                </a:solidFill>
                <a:latin typeface="Cambria"/>
              </a:rPr>
              <a:t>EMS OPERATING PROCESSES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900">
                <a:solidFill>
                  <a:srgbClr val="595959"/>
                </a:solidFill>
                <a:latin typeface="Cambria"/>
              </a:rPr>
              <a:t>Leadership • aspects/risks • operational control • compliance • assurance • improvement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75488" y="932688"/>
            <a:ext cx="1901952" cy="969264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Competence &amp; Training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Significant-aspect roles
emergency roles
monitoring tasks</a:t>
            </a:r>
          </a:p>
        </p:txBody>
      </p:sp>
      <p:sp>
        <p:nvSpPr>
          <p:cNvPr id="9" name="Down Arrow 8"/>
          <p:cNvSpPr/>
          <p:nvPr/>
        </p:nvSpPr>
        <p:spPr>
          <a:xfrm>
            <a:off x="1298448" y="1929384"/>
            <a:ext cx="256032" cy="274320"/>
          </a:xfrm>
          <a:prstGeom prst="down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2816352" y="932688"/>
            <a:ext cx="1901952" cy="969264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Awareness &amp; Communication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Policy • aspects • controls
reporting • external communication
operational interfaces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3639312" y="1929384"/>
            <a:ext cx="256032" cy="274320"/>
          </a:xfrm>
          <a:prstGeom prst="down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5157216" y="932688"/>
            <a:ext cx="1901952" cy="969264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Documented Information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Current instructions
records • retention
point-of-use access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5980176" y="1929384"/>
            <a:ext cx="256032" cy="274320"/>
          </a:xfrm>
          <a:prstGeom prst="down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7498079" y="932688"/>
            <a:ext cx="1901952" cy="969264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Monitoring Resources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Instruments • methods
calibration / verification
data integrity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8321040" y="1929384"/>
            <a:ext cx="256032" cy="274320"/>
          </a:xfrm>
          <a:prstGeom prst="down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9838944" y="932688"/>
            <a:ext cx="1901952" cy="969264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Environmental Knowledge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Obligation updates
incident learning
operational experience</a:t>
            </a:r>
          </a:p>
        </p:txBody>
      </p:sp>
      <p:sp>
        <p:nvSpPr>
          <p:cNvPr id="17" name="Down Arrow 16"/>
          <p:cNvSpPr/>
          <p:nvPr/>
        </p:nvSpPr>
        <p:spPr>
          <a:xfrm>
            <a:off x="10661904" y="1929384"/>
            <a:ext cx="256032" cy="274320"/>
          </a:xfrm>
          <a:prstGeom prst="down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02920" y="3703320"/>
            <a:ext cx="11100816" cy="356616"/>
          </a:xfrm>
          <a:prstGeom prst="round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1140" b="1">
                <a:solidFill>
                  <a:srgbClr val="000000"/>
                </a:solidFill>
                <a:latin typeface="Cambria"/>
              </a:rPr>
              <a:t>Evidence architecture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9808" y="4224528"/>
            <a:ext cx="2359152" cy="950976"/>
          </a:xfrm>
          <a:prstGeom prst="roundRect">
            <a:avLst/>
          </a:prstGeom>
          <a:solidFill>
            <a:srgbClr val="FFFFFF"/>
          </a:solidFill>
          <a:ln w="13335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1000" b="1">
                <a:solidFill>
                  <a:srgbClr val="000000"/>
                </a:solidFill>
                <a:latin typeface="Cambria"/>
              </a:rPr>
              <a:t>Leadership / Planning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Policy • scope • roles
objectives • context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557015" y="4224528"/>
            <a:ext cx="2359152" cy="950976"/>
          </a:xfrm>
          <a:prstGeom prst="roundRect">
            <a:avLst/>
          </a:prstGeom>
          <a:solidFill>
            <a:srgbClr val="FFFFFF"/>
          </a:solidFill>
          <a:ln w="13335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1000" b="1">
                <a:solidFill>
                  <a:srgbClr val="000000"/>
                </a:solidFill>
                <a:latin typeface="Cambria"/>
              </a:rPr>
              <a:t>Aspect / Compliance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Aspects register
obligations • change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64224" y="4224528"/>
            <a:ext cx="2359152" cy="950976"/>
          </a:xfrm>
          <a:prstGeom prst="roundRect">
            <a:avLst/>
          </a:prstGeom>
          <a:solidFill>
            <a:srgbClr val="FFFFFF"/>
          </a:solidFill>
          <a:ln w="13335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1000" b="1">
                <a:solidFill>
                  <a:srgbClr val="000000"/>
                </a:solidFill>
                <a:latin typeface="Cambria"/>
              </a:rPr>
              <a:t>Operational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Controls • supplier records
inspections • emergency tests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171432" y="4224528"/>
            <a:ext cx="2359152" cy="950976"/>
          </a:xfrm>
          <a:prstGeom prst="roundRect">
            <a:avLst/>
          </a:prstGeom>
          <a:solidFill>
            <a:srgbClr val="FFFFFF"/>
          </a:solidFill>
          <a:ln w="13335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1000" b="1">
                <a:solidFill>
                  <a:srgbClr val="000000"/>
                </a:solidFill>
                <a:latin typeface="Cambria"/>
              </a:rPr>
              <a:t>Assurance / Improvement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Monitoring • audits • CAPA
management review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487168" y="5468112"/>
            <a:ext cx="7242048" cy="585216"/>
          </a:xfrm>
          <a:prstGeom prst="roundRect">
            <a:avLst/>
          </a:prstGeom>
          <a:solidFill>
            <a:srgbClr val="E2F0D9"/>
          </a:solidFill>
          <a:ln w="13335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1030" b="1">
                <a:solidFill>
                  <a:srgbClr val="000000"/>
                </a:solidFill>
                <a:latin typeface="Cambria"/>
              </a:rPr>
              <a:t>Practical rule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10">
                <a:solidFill>
                  <a:srgbClr val="595959"/>
                </a:solidFill>
                <a:latin typeface="Cambria"/>
              </a:rPr>
              <a:t>Critical environmental controls must be usable where activities occur. A perfect procedure in a repository does not compensate for weak operating criteria, missing monitoring, poor supplier controls or unreliable evidence.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19456" y="6455664"/>
            <a:ext cx="11740896" cy="9144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256032" y="6483096"/>
            <a:ext cx="7315200" cy="192024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720" b="0">
                <a:solidFill>
                  <a:srgbClr val="59595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35240" y="6483096"/>
            <a:ext cx="4251960" cy="192024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20" b="0">
                <a:solidFill>
                  <a:srgbClr val="595959"/>
                </a:solidFill>
                <a:latin typeface="Cambria"/>
              </a:rPr>
              <a:t>CONTROLLED DOCUMENT | INTERNAL | Slide 5 of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8521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64592" y="73152"/>
            <a:ext cx="987552" cy="42062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" tIns="13716" rIns="13716" bIns="13716" rtlCol="0" anchor="ctr"/>
          <a:lstStyle/>
          <a:p>
            <a:pPr algn="ctr">
              <a:spcAft>
                <a:spcPts val="0"/>
              </a:spcAft>
            </a:pPr>
            <a:r>
              <a:rPr sz="710" b="1">
                <a:solidFill>
                  <a:srgbClr val="1F4E79"/>
                </a:solidFill>
                <a:latin typeface="Cambria"/>
              </a:rPr>
              <a:t>ORGANIZATION
LOGO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16736" y="68580"/>
            <a:ext cx="7863840" cy="429768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70" b="1">
                <a:solidFill>
                  <a:srgbClr val="FFFFFF"/>
                </a:solidFill>
                <a:latin typeface="Cambria"/>
              </a:rPr>
              <a:t>5. PERFORMANCE, COMPLIANCE, AUDIT &amp; IMPROVEMENT LOOP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73152"/>
            <a:ext cx="2679192" cy="402336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70" b="0">
                <a:solidFill>
                  <a:srgbClr val="FFFFFF"/>
                </a:solidFill>
                <a:latin typeface="Cambria"/>
              </a:rPr>
              <a:t>EMS-MAT-002 | v1.0
Effective 2026-09-18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47888" y="658368"/>
            <a:ext cx="3611880" cy="256032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819" b="0">
                <a:solidFill>
                  <a:srgbClr val="595959"/>
                </a:solidFill>
                <a:latin typeface="Cambria"/>
              </a:rPr>
              <a:t>Evidence → decision → action → verified environmental improvement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12064" y="1152144"/>
            <a:ext cx="1874519" cy="1115568"/>
          </a:xfrm>
          <a:prstGeom prst="roundRect">
            <a:avLst/>
          </a:prstGeom>
          <a:solidFill>
            <a:srgbClr val="D9EAF7"/>
          </a:solidFill>
          <a:ln w="13335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1040" b="1">
                <a:solidFill>
                  <a:srgbClr val="000000"/>
                </a:solidFill>
                <a:latin typeface="Cambria"/>
              </a:rPr>
              <a:t>Monitor &amp; Measure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10">
                <a:solidFill>
                  <a:srgbClr val="595959"/>
                </a:solidFill>
                <a:latin typeface="Cambria"/>
              </a:rPr>
              <a:t>KPIs • objectives
emissions • waste • resources</a:t>
            </a:r>
          </a:p>
        </p:txBody>
      </p:sp>
      <p:sp>
        <p:nvSpPr>
          <p:cNvPr id="8" name="Right Arrow 7"/>
          <p:cNvSpPr/>
          <p:nvPr/>
        </p:nvSpPr>
        <p:spPr>
          <a:xfrm>
            <a:off x="2414016" y="1572768"/>
            <a:ext cx="320040" cy="201168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2889504" y="1152144"/>
            <a:ext cx="1874519" cy="1115568"/>
          </a:xfrm>
          <a:prstGeom prst="roundRect">
            <a:avLst/>
          </a:prstGeom>
          <a:solidFill>
            <a:srgbClr val="F4CCCC"/>
          </a:solidFill>
          <a:ln w="1333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1040" b="1">
                <a:solidFill>
                  <a:srgbClr val="000000"/>
                </a:solidFill>
                <a:latin typeface="Cambria"/>
              </a:rPr>
              <a:t>Incident &amp; Nonconformity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10">
                <a:solidFill>
                  <a:srgbClr val="595959"/>
                </a:solidFill>
                <a:latin typeface="Cambria"/>
              </a:rPr>
              <a:t>Respond • contain
investigate • learn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4791456" y="1572768"/>
            <a:ext cx="320040" cy="201168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5266944" y="1152144"/>
            <a:ext cx="1874519" cy="1115568"/>
          </a:xfrm>
          <a:prstGeom prst="roundRect">
            <a:avLst/>
          </a:prstGeom>
          <a:solidFill>
            <a:srgbClr val="FFF2CC"/>
          </a:solidFill>
          <a:ln w="1333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1040" b="1">
                <a:solidFill>
                  <a:srgbClr val="000000"/>
                </a:solidFill>
                <a:latin typeface="Cambria"/>
              </a:rPr>
              <a:t>Compliance &amp; Audit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10">
                <a:solidFill>
                  <a:srgbClr val="595959"/>
                </a:solidFill>
                <a:latin typeface="Cambria"/>
              </a:rPr>
              <a:t>Compliance evaluation
internal audit
control effectiveness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7168896" y="1572768"/>
            <a:ext cx="320040" cy="201168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7644383" y="1152144"/>
            <a:ext cx="1874519" cy="1115568"/>
          </a:xfrm>
          <a:prstGeom prst="roundRect">
            <a:avLst/>
          </a:prstGeom>
          <a:solidFill>
            <a:srgbClr val="E2F0D9"/>
          </a:solidFill>
          <a:ln w="13335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1040" b="1">
                <a:solidFill>
                  <a:srgbClr val="000000"/>
                </a:solidFill>
                <a:latin typeface="Cambria"/>
              </a:rPr>
              <a:t>Correct &amp; Improve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10">
                <a:solidFill>
                  <a:srgbClr val="595959"/>
                </a:solidFill>
                <a:latin typeface="Cambria"/>
              </a:rPr>
              <a:t>Correction • root cause
corrective action
verify effectiveness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9546336" y="1572768"/>
            <a:ext cx="320040" cy="201168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10021824" y="1152144"/>
            <a:ext cx="1874519" cy="1115568"/>
          </a:xfrm>
          <a:prstGeom prst="roundRect">
            <a:avLst/>
          </a:prstGeom>
          <a:solidFill>
            <a:srgbClr val="D9EAF7"/>
          </a:solidFill>
          <a:ln w="13335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1040" b="1">
                <a:solidFill>
                  <a:srgbClr val="000000"/>
                </a:solidFill>
                <a:latin typeface="Cambria"/>
              </a:rPr>
              <a:t>Management Review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10">
                <a:solidFill>
                  <a:srgbClr val="595959"/>
                </a:solidFill>
                <a:latin typeface="Cambria"/>
              </a:rPr>
              <a:t>Suitability • adequacy
effectiveness • resources
priorities</a:t>
            </a:r>
          </a:p>
        </p:txBody>
      </p:sp>
      <p:sp>
        <p:nvSpPr>
          <p:cNvPr id="16" name="Down Arrow 15"/>
          <p:cNvSpPr/>
          <p:nvPr/>
        </p:nvSpPr>
        <p:spPr>
          <a:xfrm>
            <a:off x="10826496" y="2441448"/>
            <a:ext cx="256032" cy="411480"/>
          </a:xfrm>
          <a:prstGeom prst="down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Left Arrow 16"/>
          <p:cNvSpPr/>
          <p:nvPr/>
        </p:nvSpPr>
        <p:spPr>
          <a:xfrm>
            <a:off x="987552" y="2834640"/>
            <a:ext cx="9948672" cy="429768"/>
          </a:xfrm>
          <a:prstGeom prst="leftArrow">
            <a:avLst/>
          </a:prstGeom>
          <a:solidFill>
            <a:srgbClr val="EAF3F8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900" b="1">
                <a:solidFill>
                  <a:srgbClr val="1F4E79"/>
                </a:solidFill>
                <a:latin typeface="Cambria"/>
              </a:rPr>
              <a:t>Management decisions feed back into aspects, compliance obligations, controls, objectives, competence, resources and operational change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4360" y="3703320"/>
            <a:ext cx="5376672" cy="365760"/>
          </a:xfrm>
          <a:prstGeom prst="roundRect">
            <a:avLst/>
          </a:prstGeom>
          <a:solidFill>
            <a:srgbClr val="F4CCCC"/>
          </a:solidFill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1130" b="1">
                <a:solidFill>
                  <a:srgbClr val="000000"/>
                </a:solidFill>
                <a:latin typeface="Cambria"/>
              </a:rPr>
              <a:t>Escalate promptly when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68096" y="4160520"/>
            <a:ext cx="5010912" cy="3657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l">
              <a:spcAft>
                <a:spcPts val="0"/>
              </a:spcAft>
            </a:pPr>
            <a:r>
              <a:rPr sz="950" b="0">
                <a:solidFill>
                  <a:srgbClr val="000000"/>
                </a:solidFill>
                <a:latin typeface="Cambria"/>
              </a:rPr>
              <a:t>• A material spill, release or control failure can cause significant environmental impact.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8096" y="4672583"/>
            <a:ext cx="5010912" cy="3657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l">
              <a:spcAft>
                <a:spcPts val="0"/>
              </a:spcAft>
            </a:pPr>
            <a:r>
              <a:rPr sz="950" b="0">
                <a:solidFill>
                  <a:srgbClr val="000000"/>
                </a:solidFill>
                <a:latin typeface="Cambria"/>
              </a:rPr>
              <a:t>• Potential legal, permit or notification obligations require timely action.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8096" y="5184648"/>
            <a:ext cx="5010912" cy="3657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l">
              <a:spcAft>
                <a:spcPts val="0"/>
              </a:spcAft>
            </a:pPr>
            <a:r>
              <a:rPr sz="950" b="0">
                <a:solidFill>
                  <a:srgbClr val="000000"/>
                </a:solidFill>
                <a:latin typeface="Cambria"/>
              </a:rPr>
              <a:t>• Monitoring or compliance evidence shows a serious or recurring gap.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17920" y="3703320"/>
            <a:ext cx="5376672" cy="365760"/>
          </a:xfrm>
          <a:prstGeom prst="roundRect">
            <a:avLst/>
          </a:prstGeom>
          <a:solidFill>
            <a:srgbClr val="E2F0D9"/>
          </a:solidFill>
          <a:ln w="1270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1130" b="1">
                <a:solidFill>
                  <a:srgbClr val="000000"/>
                </a:solidFill>
                <a:latin typeface="Cambria"/>
              </a:rPr>
              <a:t>Verify improvement using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391656" y="4160520"/>
            <a:ext cx="5010912" cy="3657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l">
              <a:spcAft>
                <a:spcPts val="0"/>
              </a:spcAft>
            </a:pPr>
            <a:r>
              <a:rPr sz="950" b="0">
                <a:solidFill>
                  <a:srgbClr val="000000"/>
                </a:solidFill>
                <a:latin typeface="Cambria"/>
              </a:rPr>
              <a:t>• Operational evidence that the new control is implemented and maintained.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91656" y="4672583"/>
            <a:ext cx="5010912" cy="3657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l">
              <a:spcAft>
                <a:spcPts val="0"/>
              </a:spcAft>
            </a:pPr>
            <a:r>
              <a:rPr sz="950" b="0">
                <a:solidFill>
                  <a:srgbClr val="000000"/>
                </a:solidFill>
                <a:latin typeface="Cambria"/>
              </a:rPr>
              <a:t>• Monitoring and trend data confirming environmental performance has improved.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391656" y="5184648"/>
            <a:ext cx="5010912" cy="3657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l">
              <a:spcAft>
                <a:spcPts val="0"/>
              </a:spcAft>
            </a:pPr>
            <a:r>
              <a:rPr sz="950" b="0">
                <a:solidFill>
                  <a:srgbClr val="000000"/>
                </a:solidFill>
                <a:latin typeface="Cambria"/>
              </a:rPr>
              <a:t>• Updated aspect, compliance and risk results showing the issue is controlled.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19456" y="6455664"/>
            <a:ext cx="11740896" cy="9144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256032" y="6483096"/>
            <a:ext cx="7315200" cy="192024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720" b="0">
                <a:solidFill>
                  <a:srgbClr val="59595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35240" y="6483096"/>
            <a:ext cx="4251960" cy="192024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20" b="0">
                <a:solidFill>
                  <a:srgbClr val="595959"/>
                </a:solidFill>
                <a:latin typeface="Cambria"/>
              </a:rPr>
              <a:t>CONTROLLED DOCUMENT | INTERNAL | Slide 6 of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8521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64592" y="73152"/>
            <a:ext cx="987552" cy="42062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" tIns="13716" rIns="13716" bIns="13716" rtlCol="0" anchor="ctr"/>
          <a:lstStyle/>
          <a:p>
            <a:pPr algn="ctr">
              <a:spcAft>
                <a:spcPts val="0"/>
              </a:spcAft>
            </a:pPr>
            <a:r>
              <a:rPr sz="710" b="1">
                <a:solidFill>
                  <a:srgbClr val="1F4E79"/>
                </a:solidFill>
                <a:latin typeface="Cambria"/>
              </a:rPr>
              <a:t>ORGANIZATION
LOGO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16736" y="68580"/>
            <a:ext cx="7863840" cy="429768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70" b="1">
                <a:solidFill>
                  <a:srgbClr val="FFFFFF"/>
                </a:solidFill>
                <a:latin typeface="Cambria"/>
              </a:rPr>
              <a:t>6. PROCESS OWNERSHIP &amp; KPI STARTER MATRIX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73152"/>
            <a:ext cx="2679192" cy="402336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70" b="0">
                <a:solidFill>
                  <a:srgbClr val="FFFFFF"/>
                </a:solidFill>
                <a:latin typeface="Cambria"/>
              </a:rPr>
              <a:t>EMS-MAT-002 | v1.0
Effective 2026-09-18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47888" y="658368"/>
            <a:ext cx="3611880" cy="256032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819" b="0">
                <a:solidFill>
                  <a:srgbClr val="595959"/>
                </a:solidFill>
                <a:latin typeface="Cambria"/>
              </a:rPr>
              <a:t>Customize to actual aspects, obligations and operations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914400"/>
            <a:ext cx="1874519" cy="493776"/>
          </a:xfrm>
          <a:prstGeom prst="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950" b="1">
                <a:solidFill>
                  <a:srgbClr val="000000"/>
                </a:solidFill>
                <a:latin typeface="Cambria"/>
              </a:rPr>
              <a:t>Process Family</a:t>
            </a:r>
          </a:p>
        </p:txBody>
      </p:sp>
      <p:sp>
        <p:nvSpPr>
          <p:cNvPr id="8" name="Rectangle 7"/>
          <p:cNvSpPr/>
          <p:nvPr/>
        </p:nvSpPr>
        <p:spPr>
          <a:xfrm>
            <a:off x="2286000" y="914400"/>
            <a:ext cx="2075688" cy="493776"/>
          </a:xfrm>
          <a:prstGeom prst="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950" b="1">
                <a:solidFill>
                  <a:srgbClr val="000000"/>
                </a:solidFill>
                <a:latin typeface="Cambria"/>
              </a:rPr>
              <a:t>Typical Owner</a:t>
            </a:r>
          </a:p>
        </p:txBody>
      </p:sp>
      <p:sp>
        <p:nvSpPr>
          <p:cNvPr id="9" name="Rectangle 8"/>
          <p:cNvSpPr/>
          <p:nvPr/>
        </p:nvSpPr>
        <p:spPr>
          <a:xfrm>
            <a:off x="4425696" y="914400"/>
            <a:ext cx="3346704" cy="493776"/>
          </a:xfrm>
          <a:prstGeom prst="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950" b="1">
                <a:solidFill>
                  <a:srgbClr val="000000"/>
                </a:solidFill>
                <a:latin typeface="Cambria"/>
              </a:rPr>
              <a:t>Core Outputs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45552" y="914400"/>
            <a:ext cx="2112264" cy="493776"/>
          </a:xfrm>
          <a:prstGeom prst="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950" b="1">
                <a:solidFill>
                  <a:srgbClr val="000000"/>
                </a:solidFill>
                <a:latin typeface="Cambria"/>
              </a:rPr>
              <a:t>Example Indicators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012680" y="914400"/>
            <a:ext cx="1810512" cy="493776"/>
          </a:xfrm>
          <a:prstGeom prst="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950" b="1">
                <a:solidFill>
                  <a:srgbClr val="000000"/>
                </a:solidFill>
                <a:latin typeface="Cambria"/>
              </a:rPr>
              <a:t>Typical Evidence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7472" y="1444752"/>
            <a:ext cx="1874519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Leadership &amp; Planning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86000" y="1444752"/>
            <a:ext cx="2075688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Top Management /
EMS Manager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425696" y="1444752"/>
            <a:ext cx="3346704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Policy • scope • objectives
context • decisions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845552" y="1444752"/>
            <a:ext cx="2112264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Objective attainment
MR action closure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012680" y="1444752"/>
            <a:ext cx="1810512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Policy • plans
MR records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47472" y="2286000"/>
            <a:ext cx="1874519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Aspects &amp; Compliance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286000" y="2286000"/>
            <a:ext cx="2075688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Process Owners /
EMS Team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425696" y="2286000"/>
            <a:ext cx="3346704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Aspect register • obligations
risks • action plans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845552" y="2286000"/>
            <a:ext cx="2112264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Significant aspects
Compliance gaps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012680" y="2286000"/>
            <a:ext cx="1810512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Registers /
evaluations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47472" y="3127248"/>
            <a:ext cx="1874519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Operations &amp; Lifecycle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286000" y="3127248"/>
            <a:ext cx="2075688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Operations /
Procurement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425696" y="3127248"/>
            <a:ext cx="3346704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Operating criteria
supplier &amp; lifecycle controls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845552" y="3127248"/>
            <a:ext cx="2112264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Control verification
Waste / resource trends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0012680" y="3127248"/>
            <a:ext cx="1810512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Controls • inspections
supplier records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47472" y="3968496"/>
            <a:ext cx="1874519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Monitoring &amp; Emergency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286000" y="3968496"/>
            <a:ext cx="2075688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EMS /
Site Owners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425696" y="3968496"/>
            <a:ext cx="3346704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Monitoring results • readiness
incident response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845552" y="3968496"/>
            <a:ext cx="2112264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Monitoring completion
Drill action closure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0012680" y="3968496"/>
            <a:ext cx="1810512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Monitoring / drill
incident records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47472" y="4809744"/>
            <a:ext cx="1874519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Assurance &amp; Improvement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286000" y="4809744"/>
            <a:ext cx="2075688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Internal Audit /
Top Management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425696" y="4809744"/>
            <a:ext cx="3346704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Audit findings • CAPA
MR decisions • improvement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845552" y="4809744"/>
            <a:ext cx="2112264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Audit completion
Overdue findings
Action effectiveness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0012680" y="4809744"/>
            <a:ext cx="1810512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292" tIns="50292" rIns="50292" bIns="50292" rtlCol="0" anchor="ctr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Audit / CAPA
MR records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40080" y="5769864"/>
            <a:ext cx="10927080" cy="521207"/>
          </a:xfrm>
          <a:prstGeom prst="roundRect">
            <a:avLst/>
          </a:prstGeom>
          <a:solidFill>
            <a:srgbClr val="FFF2CC"/>
          </a:solidFill>
          <a:ln w="1333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41148" rIns="54864" bIns="41148" rtlCol="0" anchor="ctr"/>
          <a:lstStyle/>
          <a:p>
            <a:pPr algn="ctr">
              <a:spcAft>
                <a:spcPts val="0"/>
              </a:spcAft>
            </a:pPr>
            <a:r>
              <a:rPr sz="1000" b="1">
                <a:solidFill>
                  <a:srgbClr val="000000"/>
                </a:solidFill>
                <a:latin typeface="Cambria"/>
              </a:rPr>
              <a:t>Customization rule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00">
                <a:solidFill>
                  <a:srgbClr val="595959"/>
                </a:solidFill>
                <a:latin typeface="Cambria"/>
              </a:rPr>
              <a:t>Replace generic owners and indicators with organization-specific roles, sites, aspects, compliance obligations, operational controls and environmental performance measures. Keep the map simple enough for employees and managers to explain.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19456" y="6455664"/>
            <a:ext cx="11740896" cy="9144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256032" y="6483096"/>
            <a:ext cx="7315200" cy="192024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720" b="0">
                <a:solidFill>
                  <a:srgbClr val="59595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635240" y="6483096"/>
            <a:ext cx="4251960" cy="192024"/>
          </a:xfrm>
          <a:prstGeom prst="rect">
            <a:avLst/>
          </a:prstGeom>
          <a:noFill/>
        </p:spPr>
        <p:txBody>
          <a:bodyPr wrap="none" lIns="50292" tIns="50292" r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20" b="0">
                <a:solidFill>
                  <a:srgbClr val="595959"/>
                </a:solidFill>
                <a:latin typeface="Cambria"/>
              </a:rPr>
              <a:t>CONTROLLED DOCUMENT | INTERNAL | Slide 7 of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1256</Words>
  <Application>Microsoft Macintosh PowerPoint</Application>
  <PresentationFormat>Custom</PresentationFormat>
  <Paragraphs>234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Environmental Process Map</dc:title>
  <dc:subject>Environmental Management System process map aligned to ISO 14001:2026 implementation context</dc:subject>
  <dc:creator>ISO Toolkits</dc:creator>
  <cp:keywords>ISO 14001:2026, EMS, environmental management, process map, ISO Toolkits</cp:keywords>
  <dc:description>Editable EMS process map using basic PowerPoint shapes and text.</dc:description>
  <cp:lastModifiedBy>ASUS</cp:lastModifiedBy>
  <cp:revision>2</cp:revision>
  <dcterms:created xsi:type="dcterms:W3CDTF">2013-01-27T09:14:16Z</dcterms:created>
  <dcterms:modified xsi:type="dcterms:W3CDTF">2026-09-18T07:46:50Z</dcterms:modified>
  <cp:category/>
</cp:coreProperties>
</file>