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professional_corporate_office_scene_a_m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" y="9144"/>
            <a:ext cx="12173711" cy="68397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rgbClr val="173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365760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mbria"/>
              </a:rPr>
              <a:t>[ORGANIZATION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3749039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Compliance Process Map.pptx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063240"/>
            <a:ext cx="3657600" cy="7772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/>
            <a:r>
              <a:rPr sz="1400" b="0" i="0">
                <a:solidFill>
                  <a:srgbClr val="E2EBF4"/>
                </a:solidFill>
                <a:latin typeface="Cambria"/>
              </a:rPr>
              <a:t>ISO 37301 Compliance Management System | End-to-End Process Architecture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892040"/>
            <a:ext cx="365760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074920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mbria"/>
              </a:rPr>
              <a:t>Document Code: CMS-MAT-002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367528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900" b="0" i="0">
                <a:solidFill>
                  <a:srgbClr val="222222"/>
                </a:solidFill>
                <a:latin typeface="Cambria"/>
              </a:rPr>
              <a:t>Version: 1.0   |   Classification: INTERNAL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650992"/>
            <a:ext cx="3291840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900" b="0" i="0">
                <a:solidFill>
                  <a:srgbClr val="222222"/>
                </a:solidFill>
                <a:latin typeface="Cambria"/>
              </a:rPr>
              <a:t>Effective Date: 2026-09-18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327648"/>
            <a:ext cx="3749039" cy="20116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EBF0F5"/>
                </a:solidFill>
                <a:latin typeface="Cambria"/>
              </a:rPr>
              <a:t>ISO Toolkits  |  www.iso-toolkits.org  |  info@iso-toolkits.org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CMS Operating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Inputs flow through governance, risk-based operation, assurance and continual improvement.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2103120"/>
            <a:ext cx="1463040" cy="114300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INPUTS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Laws / obligations
Stakeholders
Strategy / change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920240"/>
            <a:ext cx="1325880" cy="15087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GOVERN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Context
Scope
Policy
Roles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429000" y="2670048"/>
            <a:ext cx="246887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675887" y="1920240"/>
            <a:ext cx="1325880" cy="150876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PLAN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Obligations
Risks
Objectives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01768" y="2670048"/>
            <a:ext cx="246887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248655" y="1920240"/>
            <a:ext cx="1325880" cy="15087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OPERATE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Controls
Due diligence
Speak-up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574536" y="2670048"/>
            <a:ext cx="246887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821423" y="1920240"/>
            <a:ext cx="1325880" cy="150876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ASSURE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Monitoring
Evaluation
Audit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47303" y="2670048"/>
            <a:ext cx="246889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394192" y="1920240"/>
            <a:ext cx="1325880" cy="15087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REVIEW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Management
review
Decisions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720072" y="2670048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966960" y="1920240"/>
            <a:ext cx="1325880" cy="150876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80" b="1" i="0">
                <a:solidFill>
                  <a:srgbClr val="1F4E79"/>
                </a:solidFill>
                <a:latin typeface="Cambria"/>
              </a:rPr>
              <a:t>IMPROVE</a:t>
            </a:r>
          </a:p>
          <a:p>
            <a:pPr algn="ctr">
              <a:spcBef>
                <a:spcPts val="300"/>
              </a:spcBef>
            </a:pPr>
            <a:r>
              <a:rPr sz="830" b="0" i="0">
                <a:solidFill>
                  <a:srgbClr val="222222"/>
                </a:solidFill>
                <a:latin typeface="Cambria"/>
              </a:rPr>
              <a:t>CAPA
Lessons
Updates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58400" y="2103120"/>
            <a:ext cx="1737360" cy="114300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300" b="1" i="0">
                <a:solidFill>
                  <a:srgbClr val="1F4E79"/>
                </a:solidFill>
                <a:latin typeface="Cambria"/>
              </a:rPr>
              <a:t>OUTCOMES</a:t>
            </a:r>
          </a:p>
          <a:p>
            <a:pPr algn="ctr">
              <a:spcBef>
                <a:spcPts val="300"/>
              </a:spcBef>
            </a:pPr>
            <a:r>
              <a:rPr sz="900" b="0" i="0">
                <a:solidFill>
                  <a:srgbClr val="222222"/>
                </a:solidFill>
                <a:latin typeface="Cambria"/>
              </a:rPr>
              <a:t>Integrity
Compliance
Trust
Resilience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828800" y="2670048"/>
            <a:ext cx="274320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985248" y="2670048"/>
            <a:ext cx="7315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971800" y="4160520"/>
            <a:ext cx="6400800" cy="402336"/>
          </a:xfrm>
          <a:prstGeom prst="roundRect">
            <a:avLst/>
          </a:prstGeom>
          <a:solidFill>
            <a:srgbClr val="FFF2CC"/>
          </a:solidFill>
          <a:ln>
            <a:solidFill>
              <a:srgbClr val="FFF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Feedback loop: performance and incidents drive updated context, risks, controls, competence and priorities.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3017520" y="4114800"/>
            <a:ext cx="5943600" cy="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Context, Governance &amp; Leadership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Defines the boundaries, accountability and culture that make the CMS credible.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Identify internal / external issues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103120" y="2249424"/>
            <a:ext cx="21031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350008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50008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Identify interested parties &amp; expectations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950208" y="2249424"/>
            <a:ext cx="21031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197096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97096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Determine CMS scope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797296" y="2249424"/>
            <a:ext cx="21031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044183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44183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Set compliance policy &amp; principles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644383" y="2249424"/>
            <a:ext cx="210313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891271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91271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Assign governing body / top management / compliance roles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491472" y="2249424"/>
            <a:ext cx="210312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738359" y="1417320"/>
            <a:ext cx="160020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38359" y="1792224"/>
            <a:ext cx="1600200" cy="91440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Reinforce culture, integrity and speak-up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143000" y="3246120"/>
          <a:ext cx="9921239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9626"/>
                <a:gridCol w="6981613"/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1F4E79"/>
                          </a:solidFill>
                          <a:latin typeface="Cambria"/>
                        </a:rPr>
                        <a:t>Key Decision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 i="0">
                          <a:solidFill>
                            <a:srgbClr val="1F4E79"/>
                          </a:solidFill>
                          <a:latin typeface="Cambria"/>
                        </a:rPr>
                        <a:t>Evidence / Output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Scope and boundaries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Approved CMS scope and organizational interfaces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Oversight model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Governance / reporting arrangements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Authority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function role, access and escalation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Culture expectations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22222"/>
                          </a:solidFill>
                          <a:latin typeface="Cambria"/>
                        </a:rPr>
                        <a:t>Code / policy messages, reporting and non-retaliation expectations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Compliance Obligations &amp; Risk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The CMS converts obligations and change into prioritized, owned controls.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11480" y="1417320"/>
            <a:ext cx="1691640" cy="14173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Identify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Applicable legal, regulatory, contractual and voluntary obligations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103120" y="2121408"/>
            <a:ext cx="15544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258568" y="1417320"/>
            <a:ext cx="1691640" cy="14173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Validate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Authoritative source, applicability, owner and update method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950208" y="2121408"/>
            <a:ext cx="15544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105656" y="1417320"/>
            <a:ext cx="1691640" cy="14173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Assess Risk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Likelihood / consequence / exposure / control environment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797296" y="2121408"/>
            <a:ext cx="15544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952744" y="1417320"/>
            <a:ext cx="1691640" cy="14173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Evaluate Controls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Existing preventive and detective controls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644383" y="2121408"/>
            <a:ext cx="15544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799831" y="1417320"/>
            <a:ext cx="1691640" cy="14173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Treat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Add / strengthen / retire controls and actions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491472" y="2121408"/>
            <a:ext cx="155447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646919" y="1417320"/>
            <a:ext cx="1691640" cy="14173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100" b="1" i="0">
                <a:solidFill>
                  <a:srgbClr val="1F4E79"/>
                </a:solidFill>
                <a:latin typeface="Cambria"/>
              </a:rPr>
              <a:t>Set Objectives</a:t>
            </a:r>
          </a:p>
          <a:p>
            <a:pPr algn="ctr">
              <a:spcBef>
                <a:spcPts val="300"/>
              </a:spcBef>
            </a:pPr>
            <a:r>
              <a:rPr sz="810" b="0" i="0">
                <a:solidFill>
                  <a:srgbClr val="222222"/>
                </a:solidFill>
                <a:latin typeface="Cambria"/>
              </a:rPr>
              <a:t>Targets, KPIs, owners and review frequency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429000"/>
            <a:ext cx="10332720" cy="457200"/>
          </a:xfrm>
          <a:prstGeom prst="roundRect">
            <a:avLst/>
          </a:prstGeom>
          <a:solidFill>
            <a:srgbClr val="F2F2F2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030" b="0" i="0">
                <a:solidFill>
                  <a:srgbClr val="1F4E79"/>
                </a:solidFill>
                <a:latin typeface="Cambria"/>
              </a:rPr>
              <a:t>Trigger events: new / changed obligations • incidents • audit findings • new markets • acquisitions • new products / services • climate-relevant context changes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143000" y="4160520"/>
          <a:ext cx="992123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3353"/>
                <a:gridCol w="6797886"/>
              </a:tblGrid>
              <a:tr h="347472">
                <a:tc>
                  <a:txBody>
                    <a:bodyPr/>
                    <a:lstStyle/>
                    <a:p>
                      <a:pPr algn="ctr"/>
                      <a:r>
                        <a:rPr sz="880" b="1" i="0">
                          <a:solidFill>
                            <a:srgbClr val="1F4E79"/>
                          </a:solidFill>
                          <a:latin typeface="Cambria"/>
                        </a:rPr>
                        <a:t>Core Records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80" b="1" i="0">
                          <a:solidFill>
                            <a:srgbClr val="1F4E79"/>
                          </a:solidFill>
                          <a:latin typeface="Cambria"/>
                        </a:rPr>
                        <a:t>Practical Purpose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Obligations Register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Know what applies and how updates are controlled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Risk Register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Prioritize resources and controls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Control Catalogue / Action Plan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Translate risk into owned operating controls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ctr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Objectives / KPI Register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80" b="0" i="0">
                          <a:solidFill>
                            <a:srgbClr val="222222"/>
                          </a:solidFill>
                          <a:latin typeface="Cambria"/>
                        </a:rPr>
                        <a:t>Measure whether the CMS is improving and effective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Operational Controls &amp; Third-Party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Risk-based controls should be embedded into normal business workflows.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192024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BUSINESS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06040" y="1234440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Request / transaction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617720" y="1485900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18888" y="1234440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Risk trigger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30568" y="1485900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031736" y="1234440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Required approval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043416" y="1485900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244584" y="1234440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Execute / record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313432"/>
            <a:ext cx="192024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THIRD-PARTY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06040" y="2313432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Risk classify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617720" y="2564892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818888" y="2313432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Due diligence / screening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30568" y="2564892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031736" y="2313432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Contract / approval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043416" y="2564892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244584" y="2313432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Monitor / refresh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392424"/>
            <a:ext cx="192024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COMPLIANCE FUNCTION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606040" y="3392424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Define controls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617720" y="3643884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818888" y="3392424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Advise / challenge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830568" y="3643884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031736" y="3392424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Escalate exceptions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9043416" y="3643884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244584" y="3392424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Monitor key risks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4471416"/>
            <a:ext cx="192024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mbria"/>
              </a:rPr>
              <a:t>EVIDENCE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606040" y="4471416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Approval trail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617720" y="4722876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818888" y="4471416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Screening / due diligence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830568" y="4722876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7031736" y="4471416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Control record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043416" y="4722876"/>
            <a:ext cx="20116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9244584" y="4471416"/>
            <a:ext cx="2011680" cy="502920"/>
          </a:xfrm>
          <a:prstGeom prst="roundRect">
            <a:avLst/>
          </a:prstGeom>
          <a:solidFill>
            <a:srgbClr val="EAF3F8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19" b="0" i="0">
                <a:solidFill>
                  <a:srgbClr val="222222"/>
                </a:solidFill>
                <a:latin typeface="Cambria"/>
              </a:rPr>
              <a:t>Exception / remediation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14400" y="5715000"/>
            <a:ext cx="10241280" cy="384048"/>
          </a:xfrm>
          <a:prstGeom prst="roundRect">
            <a:avLst/>
          </a:prstGeom>
          <a:solidFill>
            <a:srgbClr val="FFF2CC"/>
          </a:solidFill>
          <a:ln>
            <a:solidFill>
              <a:srgbClr val="FFF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980" b="0" i="0">
                <a:solidFill>
                  <a:srgbClr val="1F4E79"/>
                </a:solidFill>
                <a:latin typeface="Cambria"/>
              </a:rPr>
              <a:t>Examples of risk-based controls: delegated authority • conflict declarations • gifts / hospitality approvals • due diligence • contract clauses • payment controls • periodic monitoring.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Speak-Up, Investigation &amp; Remediation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fair and documented case process supports trust, accountability and learning.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1417320" cy="13716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REPORT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Concern received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7360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984248" y="1828800"/>
            <a:ext cx="1417320" cy="13716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TRIAGE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Severity, scope, conflicts, preservation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01568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648456" y="1828800"/>
            <a:ext cx="1417320" cy="13716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ASSIGN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Competent / independent investigator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65776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312664" y="1828800"/>
            <a:ext cx="1417320" cy="13716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INVESTIGATE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Evidence, interviews, analysis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729984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976872" y="1828800"/>
            <a:ext cx="1417320" cy="13716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DECIDE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Findings and governance decision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394192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641080" y="1828800"/>
            <a:ext cx="1417320" cy="137160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REMEDIATE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Correct / discipline / improve controls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0058400" y="2514600"/>
            <a:ext cx="24688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305288" y="1828800"/>
            <a:ext cx="1417320" cy="13716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CLOSE</a:t>
            </a:r>
          </a:p>
          <a:p>
            <a:pPr algn="ctr">
              <a:spcBef>
                <a:spcPts val="300"/>
              </a:spcBef>
            </a:pPr>
            <a:r>
              <a:rPr sz="819" b="0" i="0">
                <a:solidFill>
                  <a:srgbClr val="222222"/>
                </a:solidFill>
                <a:latin typeface="Cambria"/>
              </a:rPr>
              <a:t>Verify, communicate, retain records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703320"/>
            <a:ext cx="10789920" cy="438912"/>
          </a:xfrm>
          <a:prstGeom prst="roundRect">
            <a:avLst/>
          </a:prstGeom>
          <a:solidFill>
            <a:srgbClr val="F2F2F2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010" b="0" i="0">
                <a:solidFill>
                  <a:srgbClr val="1F4E79"/>
                </a:solidFill>
                <a:latin typeface="Cambria"/>
              </a:rPr>
              <a:t>Control principles: confidentiality • non-retaliation • conflict management • need-to-know access • evidence integrity • proportionate escalation • documented rationale.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434840"/>
            <a:ext cx="9875520" cy="11430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 i="0">
                <a:solidFill>
                  <a:srgbClr val="222222"/>
                </a:solidFill>
                <a:latin typeface="Cambria"/>
              </a:rPr>
              <a:t>• Route urgent matters outside normal timelines when risk requires.</a:t>
            </a:r>
          </a:p>
          <a:p>
            <a:pPr algn="l">
              <a:spcAft>
                <a:spcPts val="400"/>
              </a:spcAft>
            </a:pPr>
            <a:r>
              <a:rPr sz="1150" b="0" i="0">
                <a:solidFill>
                  <a:srgbClr val="222222"/>
                </a:solidFill>
                <a:latin typeface="Cambria"/>
              </a:rPr>
              <a:t>• Separate investigation facts from legal conclusions unless competent review is available.</a:t>
            </a:r>
          </a:p>
          <a:p>
            <a:pPr algn="l">
              <a:spcAft>
                <a:spcPts val="400"/>
              </a:spcAft>
            </a:pPr>
            <a:r>
              <a:rPr sz="1150" b="0" i="0">
                <a:solidFill>
                  <a:srgbClr val="222222"/>
                </a:solidFill>
                <a:latin typeface="Cambria"/>
              </a:rPr>
              <a:t>• Feed substantiated issues back into risk assessment, training and controls.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Monitoring, Compliance Evaluation &amp; Internal Audit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Different assurance activities answer different questions and should reinforce each other.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34747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MONITORING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70832" y="1234440"/>
            <a:ext cx="3474720" cy="502920"/>
          </a:xfrm>
          <a:prstGeom prst="roundRect">
            <a:avLst/>
          </a:prstGeom>
          <a:solidFill>
            <a:srgbClr val="2F75B5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COMPLIANCE EVALUATION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1234440"/>
            <a:ext cx="34747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INTERNAL AUDIT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74519"/>
            <a:ext cx="3200400" cy="2560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Tests controls / indicators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Frequent / targeted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Owner or assurance function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Finds operating exceptions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Feeds quick corrective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1874519"/>
            <a:ext cx="3108960" cy="2560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Assesses compliance status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Uses objective evidence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Tied to specific obligations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Produces evidence-based conclusions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Updates obligations / actions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1874519"/>
            <a:ext cx="3108960" cy="2560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Independent / objective review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Risk-based audit programme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Tests system and process effectiveness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Issues findings / OFIs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222222"/>
                </a:solidFill>
                <a:latin typeface="Cambria"/>
              </a:rPr>
              <a:t>• Reports to management / governance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23360" y="2788920"/>
            <a:ext cx="292608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818120" y="2788920"/>
            <a:ext cx="274320" cy="0"/>
          </a:xfrm>
          <a:prstGeom prst="line">
            <a:avLst/>
          </a:prstGeom>
          <a:ln w="2540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43000" y="4983480"/>
            <a:ext cx="9875520" cy="512064"/>
          </a:xfrm>
          <a:prstGeom prst="roundRect">
            <a:avLst/>
          </a:prstGeom>
          <a:solidFill>
            <a:srgbClr val="E2F0D9"/>
          </a:solidFill>
          <a:ln>
            <a:solidFill>
              <a:srgbClr val="E2F0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150" b="1" i="0">
                <a:solidFill>
                  <a:srgbClr val="1F4E79"/>
                </a:solidFill>
                <a:latin typeface="Cambria"/>
              </a:rPr>
              <a:t>Combined output → trend analysis → management reporting → corrective action → management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Management Review &amp; Continual Improvement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Leadership converts CMS evidence into priorities, resources and improvement decisions.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3440" y="1097280"/>
            <a:ext cx="2743200" cy="9601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PERFORMANCE INPUTS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Risks • objectives • monitoring • cases • audits • compliance evaluation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55279" y="1920240"/>
            <a:ext cx="2743200" cy="9601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Suitability • adequacy • effectiveness • culture • resources • changes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06640" y="4251960"/>
            <a:ext cx="2743200" cy="9601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DECISIONS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Priorities • resources • control changes • escalation • objectives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4937760"/>
            <a:ext cx="2743200" cy="9601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IMPLEMENT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Owners • due dates • communications • competence • system updates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251960"/>
            <a:ext cx="2743200" cy="9601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VERIFY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Completion • effectiveness • residual risk • trend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920240"/>
            <a:ext cx="2743200" cy="96012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4864" bIns="54864"/>
          <a:lstStyle/>
          <a:p>
            <a:pPr algn="ctr"/>
            <a:r>
              <a:rPr sz="1050" b="1" i="0">
                <a:solidFill>
                  <a:srgbClr val="1F4E79"/>
                </a:solidFill>
                <a:latin typeface="Cambria"/>
              </a:rPr>
              <a:t>FEED BACK</a:t>
            </a:r>
          </a:p>
          <a:p>
            <a:pPr algn="ctr">
              <a:spcBef>
                <a:spcPts val="300"/>
              </a:spcBef>
            </a:pPr>
            <a:r>
              <a:rPr sz="780" b="0" i="0">
                <a:solidFill>
                  <a:srgbClr val="222222"/>
                </a:solidFill>
                <a:latin typeface="Cambria"/>
              </a:rPr>
              <a:t>Update context • obligations • risks • controls • documents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35040" y="1572768"/>
            <a:ext cx="3291840" cy="82296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8778240" y="2395728"/>
            <a:ext cx="548640" cy="233172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5669280" y="4727448"/>
            <a:ext cx="3108960" cy="68580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2468880" y="4727448"/>
            <a:ext cx="3200400" cy="68580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 flipV="1">
            <a:off x="1965960" y="2395728"/>
            <a:ext cx="502920" cy="233172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965960" y="1572768"/>
            <a:ext cx="4069080" cy="822960"/>
          </a:xfrm>
          <a:prstGeom prst="line">
            <a:avLst/>
          </a:prstGeom>
          <a:ln w="17780">
            <a:solidFill>
              <a:srgbClr val="2F75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Process Ownership &amp; KPI Starter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A minimum ownership model for a large-enterprise CMS.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124712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2240280"/>
                <a:gridCol w="4023360"/>
                <a:gridCol w="2834640"/>
              </a:tblGrid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1" i="0">
                          <a:solidFill>
                            <a:srgbClr val="1F4E79"/>
                          </a:solidFill>
                          <a:latin typeface="Cambria"/>
                        </a:rPr>
                        <a:t>Process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1" i="0">
                          <a:solidFill>
                            <a:srgbClr val="1F4E79"/>
                          </a:solidFill>
                          <a:latin typeface="Cambria"/>
                        </a:rPr>
                        <a:t>Primary Owner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1" i="0">
                          <a:solidFill>
                            <a:srgbClr val="1F4E79"/>
                          </a:solidFill>
                          <a:latin typeface="Cambria"/>
                        </a:rPr>
                        <a:t>Sample KPI / Evidence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1" i="0">
                          <a:solidFill>
                            <a:srgbClr val="1F4E79"/>
                          </a:solidFill>
                          <a:latin typeface="Cambria"/>
                        </a:rPr>
                        <a:t>Typical Escalation</a:t>
                      </a:r>
                    </a:p>
                  </a:txBody>
                  <a:tcPr marL="45720" marR="45720" marT="27432" marB="27432">
                    <a:solidFill>
                      <a:srgbClr val="D9EAF7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obligations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Legal / 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% obligations current; update timeliness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Material change / uncertain applicability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risk assessment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+ Business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High-risk actions overdue; residual risk trend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Unaccepted high residual risk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Third-party due diligence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Third-Party Risk / Procurement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High-risk refresh completion; unresolved red flags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Approval exception / termination decision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Speak-up &amp; investigations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Ethics / 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Triage time; ageing; substantiated actions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Serious allegation / conflict / regulator issue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Monitoring / evaluation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Compliance Assurance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Controls tested; evidence-based compliance status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Control failure / noncompliance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Internal audit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Internal Audit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Audit plan completion; major findings open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Major/systemic finding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  <a:tr h="622935">
                <a:tc>
                  <a:txBody>
                    <a:bodyPr/>
                    <a:lstStyle/>
                    <a:p>
                      <a:pPr algn="ctr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Management review / improvement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Top Management / Compliance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Decision closure; CAPA effectiveness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30" b="0" i="0">
                          <a:solidFill>
                            <a:srgbClr val="222222"/>
                          </a:solidFill>
                          <a:latin typeface="Cambria"/>
                        </a:rPr>
                        <a:t>Resource / governance decision</a:t>
                      </a:r>
                    </a:p>
                  </a:txBody>
                  <a:tcPr marL="45720" marR="45720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813816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mbria"/>
              </a:rPr>
              <a:t>References &amp;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58368"/>
            <a:ext cx="1069848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5F6973"/>
                </a:solidFill>
                <a:latin typeface="Cambria"/>
              </a:rPr>
              <a:t>Only sources directly relevant to ISO 37301 and this process map.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27432"/>
          </a:xfrm>
          <a:prstGeom prst="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307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37301:2021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581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Compliance management systems — Requirements with guidance for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92807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https://www.iso.org/standard/75080.html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68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450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37301:2021/Amd 1:2024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24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Compliance management systems — Amendment 1: Climate action changes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35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https://www.iso.org/standard/88422.html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611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593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ISO/TC 309 — Governance of organizations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867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Official ISO technical committee responsible for ISO 37301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178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https://www.iso.org/committee/6266703.html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754880"/>
            <a:ext cx="502920" cy="502920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736592"/>
            <a:ext cx="9966960" cy="25603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Cambria"/>
              </a:rPr>
              <a:t>ISO 37301 project information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10912"/>
            <a:ext cx="9966960" cy="310896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1000" b="0" i="0">
                <a:solidFill>
                  <a:srgbClr val="222222"/>
                </a:solidFill>
                <a:latin typeface="Cambria"/>
              </a:rPr>
              <a:t>Published-standard background and implementation context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321808"/>
            <a:ext cx="9966960" cy="237744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850" b="0" i="0">
                <a:solidFill>
                  <a:srgbClr val="5F6973"/>
                </a:solidFill>
                <a:latin typeface="Cambria"/>
              </a:rPr>
              <a:t>https://committee.iso.org/sites/tc309/home/projects/published/iso-37301-compliance-management.html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89320"/>
            <a:ext cx="10789920" cy="411480"/>
          </a:xfrm>
          <a:prstGeom prst="roundRect">
            <a:avLst/>
          </a:prstGeom>
          <a:solidFill>
            <a:srgbClr val="FCE4D6"/>
          </a:solidFill>
          <a:ln>
            <a:solidFill>
              <a:srgbClr val="FCE4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050" b="0" i="0">
                <a:solidFill>
                  <a:srgbClr val="C00000"/>
                </a:solidFill>
                <a:latin typeface="Cambria"/>
              </a:rPr>
              <a:t>Use the licensed ISO 37301 standard and verified organizational compliance obligations for exact requirements and conformity decisions.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56248"/>
            <a:ext cx="768096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/>
            <a:r>
              <a:rPr sz="750" b="0" i="0">
                <a:solidFill>
                  <a:srgbClr val="5F6973"/>
                </a:solidFill>
                <a:latin typeface="Cambria"/>
              </a:rPr>
              <a:t>ISO 37301:2021 + Amd 1:2024 | INTERNAL | CMS-MAT-002 | Version 1.0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6556248"/>
            <a:ext cx="2560320" cy="16459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r"/>
            <a:r>
              <a:rPr sz="750" b="0" i="0">
                <a:solidFill>
                  <a:srgbClr val="5F6973"/>
                </a:solidFill>
                <a:latin typeface="Cambria"/>
              </a:rPr>
              <a:t>ISO Toolkits |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Process Map</dc:title>
  <dc:subject>ISO 37301 Compliance Management System process architecture</dc:subject>
  <dc:creator>ISO Toolkits</dc:creator>
  <cp:keywords>ISO 37301, compliance process, CMS, process map</cp:keywords>
  <dc:description>Practical CMS process architecture and process ownership map.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