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professional_corporate_boardroom_scene_w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" y="9144"/>
            <a:ext cx="12173711" cy="68397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4800600" cy="6858000"/>
          </a:xfrm>
          <a:prstGeom prst="rect">
            <a:avLst/>
          </a:prstGeom>
          <a:solidFill>
            <a:srgbClr val="173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365760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mbria"/>
              </a:rPr>
              <a:t>[ORGANIZATION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3749039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CMS Document Map.pptx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063240"/>
            <a:ext cx="3657600" cy="7772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/>
            <a:r>
              <a:rPr sz="1400" b="0" i="0">
                <a:solidFill>
                  <a:srgbClr val="E2EBF4"/>
                </a:solidFill>
                <a:latin typeface="Cambria"/>
              </a:rPr>
              <a:t>ISO 37301 Compliance Management System | Document Architecture &amp; Control Map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892040"/>
            <a:ext cx="365760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5074920"/>
            <a:ext cx="329184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1" i="0">
                <a:solidFill>
                  <a:srgbClr val="1F4E79"/>
                </a:solidFill>
                <a:latin typeface="Cambria"/>
              </a:rPr>
              <a:t>Document Code: CMS-MAT-001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367528"/>
            <a:ext cx="329184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900" b="0" i="0">
                <a:solidFill>
                  <a:srgbClr val="222222"/>
                </a:solidFill>
                <a:latin typeface="Cambria"/>
              </a:rPr>
              <a:t>Version: 1.0   |   Classification: INTERNAL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650992"/>
            <a:ext cx="329184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900" b="0" i="0">
                <a:solidFill>
                  <a:srgbClr val="222222"/>
                </a:solidFill>
                <a:latin typeface="Cambria"/>
              </a:rPr>
              <a:t>Effective Date: 2026-09-18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327648"/>
            <a:ext cx="3749039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EBF0F5"/>
                </a:solidFill>
                <a:latin typeface="Cambria"/>
              </a:rPr>
              <a:t>ISO Toolkits  |  www.iso-toolkits.org  |  info@iso-toolkits.org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How to Use the CMS Document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A practical architecture for controlled documents, operating records and assurance evidence.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2057400" cy="109728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1  GOVERN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Policy, scope, governance, roles, culture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51760" y="1783080"/>
            <a:ext cx="320040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971800" y="1234440"/>
            <a:ext cx="2057400" cy="109728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2  PLAN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Obligations, risks, objectives, implementation plans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029200" y="1783080"/>
            <a:ext cx="320040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349240" y="1234440"/>
            <a:ext cx="2057400" cy="109728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3  OPERATE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Controls, due diligence, speak-up, investigations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06640" y="1783080"/>
            <a:ext cx="320039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726679" y="1234440"/>
            <a:ext cx="2057400" cy="109728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4  ASSURE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Monitoring, evaluation, audit, management review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784080" y="1783080"/>
            <a:ext cx="320040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104120" y="1234440"/>
            <a:ext cx="1508760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5  IMPROVE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CAPA, lessons, updates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743200"/>
            <a:ext cx="5212080" cy="2423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Start with business context and compliance obligations, not document volume.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Map each high-priority obligation to a risk, control owner and evidence source.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Use the map to prevent duplicate procedures and disconnected registers.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Keep records separate from controlled documents where practical.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2743200"/>
            <a:ext cx="5303520" cy="2423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Assign one accountable owner for each controlled document family.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Use document metadata, change control and approved repositories.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Treat audit, investigations and management review as evidence-generating processes.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222222"/>
                </a:solidFill>
                <a:latin typeface="Cambria"/>
              </a:rPr>
              <a:t>• Update the map when obligations, scope, structure or risk profile changes.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CMS Document Hierarchy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A lean hierarchy keeps requirements clear while preserving traceability and operational evidence.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10698480" cy="786384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LEVEL 1  |  Governance &amp; Direction</a:t>
            </a:r>
          </a:p>
          <a:p>
            <a:pPr algn="ctr"/>
            <a:r>
              <a:rPr sz="869" b="0" i="0">
                <a:solidFill>
                  <a:srgbClr val="FFFFFF"/>
                </a:solidFill>
                <a:latin typeface="Cambria"/>
              </a:rPr>
              <a:t>Compliance Policy • CMS Scope • Governance Charter • Management Manual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51559" y="2148840"/>
            <a:ext cx="10058400" cy="786384"/>
          </a:xfrm>
          <a:prstGeom prst="roundRect">
            <a:avLst/>
          </a:prstGeom>
          <a:solidFill>
            <a:srgbClr val="2F75B5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LEVEL 2  |  Management Frameworks</a:t>
            </a:r>
          </a:p>
          <a:p>
            <a:pPr algn="ctr"/>
            <a:r>
              <a:rPr sz="869" b="0" i="0">
                <a:solidFill>
                  <a:srgbClr val="FFFFFF"/>
                </a:solidFill>
                <a:latin typeface="Cambria"/>
              </a:rPr>
              <a:t>Compliance Risk Method • Obligations Framework • Third-Party Framework • Investigation Framework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599" y="3063240"/>
            <a:ext cx="9418320" cy="786384"/>
          </a:xfrm>
          <a:prstGeom prst="roundRect">
            <a:avLst/>
          </a:prstGeom>
          <a:solidFill>
            <a:srgbClr val="D9EAF7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LEVEL 3  |  Procedures &amp; Workflows</a:t>
            </a:r>
          </a:p>
          <a:p>
            <a:pPr algn="ctr"/>
            <a:r>
              <a:rPr sz="869" b="0" i="0">
                <a:solidFill>
                  <a:srgbClr val="1F4E79"/>
                </a:solidFill>
                <a:latin typeface="Cambria"/>
              </a:rPr>
              <a:t>Document Control • Due Diligence • Speak-Up • Investigation • Monitoring • Audit • Management Review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91639" y="3977639"/>
            <a:ext cx="8778240" cy="786384"/>
          </a:xfrm>
          <a:prstGeom prst="roundRect">
            <a:avLst/>
          </a:prstGeom>
          <a:solidFill>
            <a:srgbClr val="EAF3F8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LEVEL 4  |  Registers, Forms &amp; Tools</a:t>
            </a:r>
          </a:p>
          <a:p>
            <a:pPr algn="ctr"/>
            <a:r>
              <a:rPr sz="869" b="0" i="0">
                <a:solidFill>
                  <a:srgbClr val="1F4E79"/>
                </a:solidFill>
                <a:latin typeface="Cambria"/>
              </a:rPr>
              <a:t>Obligations Register • Risk Register • Due Diligence Files • Case Records • Audit Checklists • Action Trackers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11679" y="4892040"/>
            <a:ext cx="8138160" cy="786384"/>
          </a:xfrm>
          <a:prstGeom prst="roundRect">
            <a:avLst/>
          </a:prstGeom>
          <a:solidFill>
            <a:srgbClr val="F2F2F2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LEVEL 5  |  Evidence &amp; Records</a:t>
            </a:r>
          </a:p>
          <a:p>
            <a:pPr algn="ctr"/>
            <a:r>
              <a:rPr sz="869" b="0" i="0">
                <a:solidFill>
                  <a:srgbClr val="1F4E79"/>
                </a:solidFill>
                <a:latin typeface="Cambria"/>
              </a:rPr>
              <a:t>Approvals • Training Records • Screening Results • Monitoring Evidence • Audit Evidence • Review Decisions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ISO 37301 Document Architecture by CMS Lifecycle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Document families aligned to the operating lifecycle rather than copied standard clauses.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57200" y="1234440"/>
            <a:ext cx="2240280" cy="56692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Context &amp; Governance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874519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CMS Scope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532887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Compliance Policy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191255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Governance Charter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849623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Roles &amp; Authorities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4507991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Culture / Speak-Up Expectations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88920" y="1234440"/>
            <a:ext cx="2240280" cy="56692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Planning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88920" y="1874519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Compliance Obligations Register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88920" y="2532887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Compliance Risk Assessment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88920" y="3191255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Objectives &amp; KPI Register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88920" y="3849623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Implementation / Action Plans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20640" y="1234440"/>
            <a:ext cx="2240280" cy="56692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Support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20640" y="1874519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Competence Matrix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20640" y="2532887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Training &amp; Awareness Records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3191255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Communication Plan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20640" y="3849623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Documented Information Procedure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52359" y="1234440"/>
            <a:ext cx="2240280" cy="56692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Operation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52359" y="1874519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Control Catalogue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52359" y="2532887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Third-Party Due Diligence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52359" y="3191255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Conflict / Gift Controls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52359" y="3849623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Speak-Up &amp; Investigation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52359" y="4507991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Operational Approvals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1234440"/>
            <a:ext cx="2240280" cy="56692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Performance &amp; Improvement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784080" y="1874519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Monitoring Plan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784080" y="2532887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Compliance Evaluation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784080" y="3191255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Internal Audit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784080" y="3849623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Management Review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784080" y="4507991"/>
            <a:ext cx="224028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40" b="0" i="0">
                <a:solidFill>
                  <a:srgbClr val="222222"/>
                </a:solidFill>
                <a:latin typeface="Cambria"/>
              </a:rPr>
              <a:t>Corrective Action / Lessons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Core CMS Controlled Documents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A practical controlled-document set for enterprise implementation and certification readiness.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234440"/>
          <a:ext cx="11064236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/>
                <a:gridCol w="3840479"/>
                <a:gridCol w="2377439"/>
                <a:gridCol w="2926079"/>
              </a:tblGrid>
              <a:tr h="646611">
                <a:tc>
                  <a:txBody>
                    <a:bodyPr/>
                    <a:lstStyle/>
                    <a:p>
                      <a:pPr algn="ctr"/>
                      <a:r>
                        <a:rPr sz="860" b="1" i="0">
                          <a:solidFill>
                            <a:srgbClr val="1F4E79"/>
                          </a:solidFill>
                          <a:latin typeface="Cambria"/>
                        </a:rPr>
                        <a:t>Document Family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1" i="0">
                          <a:solidFill>
                            <a:srgbClr val="1F4E79"/>
                          </a:solidFill>
                          <a:latin typeface="Cambria"/>
                        </a:rPr>
                        <a:t>Examples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1" i="0">
                          <a:solidFill>
                            <a:srgbClr val="1F4E79"/>
                          </a:solidFill>
                          <a:latin typeface="Cambria"/>
                        </a:rPr>
                        <a:t>Primary Owner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1" i="0">
                          <a:solidFill>
                            <a:srgbClr val="1F4E79"/>
                          </a:solidFill>
                          <a:latin typeface="Cambria"/>
                        </a:rPr>
                        <a:t>Key Output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 algn="ctr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Governance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Policy; CMS Scope; Governance Charter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Top Management / Compliance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Direction and accountability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 algn="ctr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Planning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Obligations Register; Risk Method; Objectives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+ Business Owners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Prioritized compliance plan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 algn="ctr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Operational Controls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Control Catalogue; Due Diligence; Speak-Up; Investigation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Process / Control Owners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Repeatable controls and decisions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 algn="ctr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Support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Training; Communication; Document Control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HR / Compliance / Document Control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Competence and controlled information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 algn="ctr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Assurance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Monitoring; Compliance Evaluation; Internal Audit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Assurance / Internal Audit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Evidence-based performance conclusions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46614">
                <a:tc>
                  <a:txBody>
                    <a:bodyPr/>
                    <a:lstStyle/>
                    <a:p>
                      <a:pPr algn="ctr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Review &amp; Improvement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Management Review; CAPA; Lessons Learned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Top Management / Compliance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0" b="0" i="0">
                          <a:solidFill>
                            <a:srgbClr val="222222"/>
                          </a:solidFill>
                          <a:latin typeface="Cambria"/>
                        </a:rPr>
                        <a:t>Decisions, resources and improvement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85800" y="5897880"/>
            <a:ext cx="10789920" cy="384048"/>
          </a:xfrm>
          <a:prstGeom prst="roundRect">
            <a:avLst/>
          </a:prstGeom>
          <a:solidFill>
            <a:srgbClr val="FCE4D6"/>
          </a:solidFill>
          <a:ln>
            <a:solidFill>
              <a:srgbClr val="FCE4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l"/>
            <a:r>
              <a:rPr sz="1000" b="0" i="0">
                <a:solidFill>
                  <a:srgbClr val="C00000"/>
                </a:solidFill>
                <a:latin typeface="Cambria"/>
              </a:rPr>
              <a:t>Use document titles that reflect the organization’s real operating model; avoid creating separate documents solely to mirror every clause.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Records &amp; Evidence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Operational evidence should demonstrate that the CMS is working—not only that documents exist.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371600"/>
            <a:ext cx="3063240" cy="53035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OBLIGATIONS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" y="201168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Authoritative-source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6072" y="251460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Applicability decisions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6072" y="301752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Update evidence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0" y="1371600"/>
            <a:ext cx="3063240" cy="53035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RISKS &amp; CONTROLS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87952" y="201168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Risk assessments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87952" y="251460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Control approvals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87952" y="301752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Control execution evidence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26679" y="1371600"/>
            <a:ext cx="3063240" cy="53035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THIRD PARTIES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99831" y="201168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Due diligence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99831" y="251460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Screening / approvals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99831" y="301752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Contract / monitoring evidence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657600"/>
            <a:ext cx="3063240" cy="53035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CONCERNS &amp; CASES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6072" y="429768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Speak-up intake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6072" y="480060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Triage / investigation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6072" y="530352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Remediation / closure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0" y="3657600"/>
            <a:ext cx="3063240" cy="53035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ASSURANCE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87952" y="429768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Monitoring tests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87952" y="480060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Compliance evaluations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87952" y="530352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Audit working papers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26679" y="3657600"/>
            <a:ext cx="3063240" cy="53035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REVIEW &amp; IMPROVEMENT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99831" y="429768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Management review decisions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99831" y="480060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CAPA verification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99831" y="5303520"/>
            <a:ext cx="2916936" cy="438912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Lessons learned / updates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Document Interfaces &amp; End-to-End Traceability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One evidence chain links obligations to controls, assurance and improvement.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0040" y="1965960"/>
            <a:ext cx="1417320" cy="132588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Compliance
Obligation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Authoritative source
+ applicability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7360" y="2633472"/>
            <a:ext cx="25603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993392" y="1965960"/>
            <a:ext cx="1417320" cy="132588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Compliance
Risk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Risk statement
+ rating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410712" y="2633472"/>
            <a:ext cx="25603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666744" y="1965960"/>
            <a:ext cx="1417320" cy="132588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Control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Owner + criteria
+ frequency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84064" y="2633472"/>
            <a:ext cx="25603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340096" y="1965960"/>
            <a:ext cx="1417320" cy="132588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Evidence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Record / system
trace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757416" y="2633472"/>
            <a:ext cx="25603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013448" y="1965960"/>
            <a:ext cx="1417320" cy="132588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Monitoring /
Evaluation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Test result
+ conclusion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430768" y="2633472"/>
            <a:ext cx="25603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686800" y="1965960"/>
            <a:ext cx="1417320" cy="132588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Audit /
Review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Independent challenge
+ decision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0104120" y="2633472"/>
            <a:ext cx="25603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360152" y="1965960"/>
            <a:ext cx="1417320" cy="132588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Improvement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Corrective action
+ effectiveness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023360"/>
            <a:ext cx="10515600" cy="502920"/>
          </a:xfrm>
          <a:prstGeom prst="roundRect">
            <a:avLst/>
          </a:prstGeom>
          <a:solidFill>
            <a:srgbClr val="F2F2F2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0" i="0">
                <a:solidFill>
                  <a:srgbClr val="1F4E79"/>
                </a:solidFill>
                <a:latin typeface="Cambria"/>
              </a:rPr>
              <a:t>Traceability principle: a reviewer should be able to move from an obligation or risk to the control, evidence, monitoring result, audit conclusion and resulting action.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4709160"/>
            <a:ext cx="9966960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mbria"/>
              </a:rPr>
              <a:t>• Use common IDs or references across registers.</a:t>
            </a:r>
          </a:p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mbria"/>
              </a:rPr>
              <a:t>• Avoid isolated evidence repositories with no owner.</a:t>
            </a:r>
          </a:p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mbria"/>
              </a:rPr>
              <a:t>• Reconcile control changes back to risk and obligations.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Document Control &amp; Ownership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Control the lifecycle without making the CMS bureaucratic.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0040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CREATE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Business need
+ approved template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7360" y="2039112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984248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REVIEW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Technical / legal / compliance
review as needed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401568" y="2039112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648456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APPROVE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Authorized approver
+ effective date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65776" y="2039112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312664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PUBLISH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Controlled repository
+ access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729984" y="2039112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976872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USE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Current version
+ evidence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394192" y="2039112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641080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CHANGE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Trigger / impact
assessment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0058400" y="2039112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305288" y="1463040"/>
            <a:ext cx="1417320" cy="11430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2F75B5"/>
                </a:solidFill>
                <a:latin typeface="Cambria"/>
              </a:rPr>
              <a:t>RETAIN / DISPOSE</a:t>
            </a:r>
          </a:p>
          <a:p>
            <a:pPr algn="ctr">
              <a:spcBef>
                <a:spcPts val="300"/>
              </a:spcBef>
            </a:pPr>
            <a:r>
              <a:rPr sz="800" b="0" i="0">
                <a:solidFill>
                  <a:srgbClr val="222222"/>
                </a:solidFill>
                <a:latin typeface="Cambria"/>
              </a:rPr>
              <a:t>Retention as defined
by organization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960120" y="3246120"/>
          <a:ext cx="10241278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59"/>
                <a:gridCol w="8046719"/>
              </a:tblGrid>
              <a:tr h="388620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1F4E79"/>
                          </a:solidFill>
                          <a:latin typeface="Cambria"/>
                        </a:rPr>
                        <a:t>Control Point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 i="0">
                          <a:solidFill>
                            <a:srgbClr val="1F4E79"/>
                          </a:solidFill>
                          <a:latin typeface="Cambria"/>
                        </a:rPr>
                        <a:t>Minimum Practice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Metadata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Title, code, version, owner, approver, effective date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Access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Current approved version available to intended users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External information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Source, owner and update method identified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Change control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Reason, impact, approval and superseded version handled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Retention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Follow organizational and applicable record-retention requirements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Minimum Viable CMS Document Pack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A prioritized starting set for implementation readiness.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234440"/>
            <a:ext cx="5212080" cy="47548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PRIORITY 1 — FOUNDATION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Compliance Policy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CMS Scope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Compliance Obligations Register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Compliance Risk Assessment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Roles &amp; Governance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566160"/>
            <a:ext cx="5212080" cy="47548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PRIORITY 2 — OPERATE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160520"/>
            <a:ext cx="475488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Control Catalogue / Key Procedures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Third-Party Due Diligence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Speak-Up / Investigation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Training &amp; Communication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Documented Information Control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234440"/>
            <a:ext cx="5212080" cy="475488"/>
          </a:xfrm>
          <a:prstGeom prst="roundRect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PRIORITY 3 — ASSURE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1828800"/>
            <a:ext cx="475488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Monitoring Plan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Compliance Evaluation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Internal Audit Programme / Reports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Management Review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Corrective Action Tracker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566160"/>
            <a:ext cx="5212080" cy="475488"/>
          </a:xfrm>
          <a:prstGeom prst="roundRect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PRIORITY 4 — SCALE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4160520"/>
            <a:ext cx="475488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Supplier / Third-Party Evaluation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Dashboards / KPI Catalogue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Advanced analytics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Integrated management-system interfaces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Lessons learned / knowledge library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References &amp;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Only sources directly relevant to ISO 37301 and this document map.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307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 37301:2021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581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Compliance management systems — Requirements with guidance for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92807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https://www.iso.org/standard/75080.html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68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450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 37301:2021/Amd 1:2024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724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Compliance management systems — Amendment 1: Climate action changes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35808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https://www.iso.org/standard/88422.html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611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593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ISO/TC 309 — Governance of organizations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867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Official ISO technical committee responsible for ISO 37301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178808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https://www.iso.org/committee/6266703.html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754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736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 37301 project information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10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Published-standard background and implementation context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321808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https://committee.iso.org/sites/tc309/home/projects/published/iso-37301-compliance-management.html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89320"/>
            <a:ext cx="10789920" cy="411480"/>
          </a:xfrm>
          <a:prstGeom prst="roundRect">
            <a:avLst/>
          </a:prstGeom>
          <a:solidFill>
            <a:srgbClr val="FCE4D6"/>
          </a:solidFill>
          <a:ln>
            <a:solidFill>
              <a:srgbClr val="FCE4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050" b="0" i="0">
                <a:solidFill>
                  <a:srgbClr val="C00000"/>
                </a:solidFill>
                <a:latin typeface="Cambria"/>
              </a:rPr>
              <a:t>Use the licensed ISO 37301 standard and verified organizational compliance obligations for exact requirements and conformity decisions.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CMS-MAT-001 | Version 1.0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 Document Map</dc:title>
  <dc:subject>ISO 37301 Compliance Management System document architecture</dc:subject>
  <dc:creator>ISO Toolkits</dc:creator>
  <cp:keywords>ISO 37301, compliance, CMS, document map</cp:keywords>
  <dc:description>Practical CMS document architecture and traceability map.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