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wide_professional_corporate_boardroom_scene_w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57784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60120"/>
            <a:ext cx="457200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Business Continuity Process 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560320"/>
            <a:ext cx="4480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Arial"/>
              </a:rPr>
              <a:t>ISO 22301:2019 + Amendment 1:2024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3794760"/>
            <a:ext cx="448056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Arial"/>
              </a:rPr>
              <a:t>Professional presentation template aligned with Master Prompt V6
First slide: cover | Final slide: ISO-related references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5440680"/>
            <a:ext cx="2194560" cy="42062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5532120"/>
            <a:ext cx="192024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1F4E79"/>
                </a:solidFill>
                <a:latin typeface="Arial"/>
              </a:rPr>
              <a:t>ISO Toolkits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Business Continuity Process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46304"/>
            <a:ext cx="329184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Arial"/>
              </a:rPr>
              <a:t>Agenda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56248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66666"/>
                </a:solidFill>
                <a:latin typeface="Arial"/>
              </a:rPr>
              <a:t>ISO 22301 Business Continuity Management System Toolkit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556248"/>
            <a:ext cx="20116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 i="0">
                <a:solidFill>
                  <a:srgbClr val="666666"/>
                </a:solidFill>
                <a:latin typeface="Arial"/>
              </a:rPr>
              <a:t>ISO Toolkits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097280"/>
            <a:ext cx="2103120" cy="5029200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417320"/>
            <a:ext cx="1554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Arial"/>
              </a:rPr>
              <a:t>CONTENTS</a:t>
            </a:r>
          </a:p>
        </p:txBody>
      </p:sp>
      <p:sp>
        <p:nvSpPr>
          <p:cNvPr id="10" name="Oval 9"/>
          <p:cNvSpPr/>
          <p:nvPr/>
        </p:nvSpPr>
        <p:spPr>
          <a:xfrm>
            <a:off x="3200400" y="1234440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209544" y="1252728"/>
            <a:ext cx="329184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1225296"/>
            <a:ext cx="74066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>
                <a:solidFill>
                  <a:srgbClr val="262626"/>
                </a:solidFill>
                <a:latin typeface="Arial"/>
              </a:rPr>
              <a:t>Purpose and reading guide for the process map</a:t>
            </a:r>
          </a:p>
        </p:txBody>
      </p:sp>
      <p:sp>
        <p:nvSpPr>
          <p:cNvPr id="13" name="Oval 12"/>
          <p:cNvSpPr/>
          <p:nvPr/>
        </p:nvSpPr>
        <p:spPr>
          <a:xfrm>
            <a:off x="3200400" y="1737360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209544" y="1755648"/>
            <a:ext cx="329184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0" y="1728216"/>
            <a:ext cx="74066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>
                <a:solidFill>
                  <a:srgbClr val="262626"/>
                </a:solidFill>
                <a:latin typeface="Arial"/>
              </a:rPr>
              <a:t>End-to-end BCMS lifecycle overview</a:t>
            </a:r>
          </a:p>
        </p:txBody>
      </p:sp>
      <p:sp>
        <p:nvSpPr>
          <p:cNvPr id="16" name="Oval 15"/>
          <p:cNvSpPr/>
          <p:nvPr/>
        </p:nvSpPr>
        <p:spPr>
          <a:xfrm>
            <a:off x="3200400" y="2240280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209544" y="2258568"/>
            <a:ext cx="329184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0" y="2231136"/>
            <a:ext cx="74066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>
                <a:solidFill>
                  <a:srgbClr val="262626"/>
                </a:solidFill>
                <a:latin typeface="Arial"/>
              </a:rPr>
              <a:t>PDCA alignment and governance</a:t>
            </a:r>
          </a:p>
        </p:txBody>
      </p:sp>
      <p:sp>
        <p:nvSpPr>
          <p:cNvPr id="19" name="Oval 18"/>
          <p:cNvSpPr/>
          <p:nvPr/>
        </p:nvSpPr>
        <p:spPr>
          <a:xfrm>
            <a:off x="3200400" y="2743200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209544" y="2761488"/>
            <a:ext cx="329184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57600" y="2734056"/>
            <a:ext cx="74066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>
                <a:solidFill>
                  <a:srgbClr val="262626"/>
                </a:solidFill>
                <a:latin typeface="Arial"/>
              </a:rPr>
              <a:t>Cross-functional swimlane process</a:t>
            </a:r>
          </a:p>
        </p:txBody>
      </p:sp>
      <p:sp>
        <p:nvSpPr>
          <p:cNvPr id="22" name="Oval 21"/>
          <p:cNvSpPr/>
          <p:nvPr/>
        </p:nvSpPr>
        <p:spPr>
          <a:xfrm>
            <a:off x="3200400" y="3246120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209544" y="3264408"/>
            <a:ext cx="329184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0" y="3236976"/>
            <a:ext cx="74066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>
                <a:solidFill>
                  <a:srgbClr val="262626"/>
                </a:solidFill>
                <a:latin typeface="Arial"/>
              </a:rPr>
              <a:t>Detailed process stages from BIA to improvement</a:t>
            </a:r>
          </a:p>
        </p:txBody>
      </p:sp>
      <p:sp>
        <p:nvSpPr>
          <p:cNvPr id="25" name="Oval 24"/>
          <p:cNvSpPr/>
          <p:nvPr/>
        </p:nvSpPr>
        <p:spPr>
          <a:xfrm>
            <a:off x="3200400" y="3749039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209544" y="3767327"/>
            <a:ext cx="329184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0" y="3739896"/>
            <a:ext cx="74066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>
                <a:solidFill>
                  <a:srgbClr val="262626"/>
                </a:solidFill>
                <a:latin typeface="Arial"/>
              </a:rPr>
              <a:t>ISO-related references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108960" y="5715000"/>
            <a:ext cx="7955279" cy="347472"/>
          </a:xfrm>
          <a:prstGeom prst="roundRect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246120" y="5779008"/>
            <a:ext cx="768096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Arial"/>
              </a:rPr>
              <a:t>[Note] The structure can be expanded or condensed to match the organization’s BCMS maturity and audience needs.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Purpose of the Business Continuity Process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46304"/>
            <a:ext cx="329184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Arial"/>
              </a:rPr>
              <a:t>Why the process map matters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56248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66666"/>
                </a:solidFill>
                <a:latin typeface="Arial"/>
              </a:rPr>
              <a:t>ISO 22301 Business Continuity Management System Toolkit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556248"/>
            <a:ext cx="20116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 i="0">
                <a:solidFill>
                  <a:srgbClr val="666666"/>
                </a:solidFill>
                <a:latin typeface="Arial"/>
              </a:rPr>
              <a:t>ISO Toolkits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68680"/>
            <a:ext cx="11292840" cy="457200"/>
          </a:xfrm>
          <a:prstGeom prst="roundRect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9875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C00000"/>
                </a:solidFill>
                <a:latin typeface="Arial"/>
              </a:rPr>
              <a:t>[Note] Adapt the content, owners, interfaces and records to the organization's BCMS scope before controlled use.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1554480"/>
            <a:ext cx="109728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Translate ISO 22301 requirements into an understandable operational flow from governance through continual improvement.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Show how business impact analysis, disruption risk assessment, continuity solutions, plan development, exercises and reviews interact.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Clarify hand-offs between governance, business units, technology, support functions and internal audit.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Provide a communication tool for leadership, operational managers and project teams implementing or improving the BCMS.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Support integration of continuity requirements into day-to-day change, procurement, technology and service management.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High-Level BCMS Process Flow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46304"/>
            <a:ext cx="329184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Arial"/>
              </a:rPr>
              <a:t>High-Level Lifecycle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56248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66666"/>
                </a:solidFill>
                <a:latin typeface="Arial"/>
              </a:rPr>
              <a:t>ISO 22301 Business Continuity Management System Toolkit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556248"/>
            <a:ext cx="20116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 i="0">
                <a:solidFill>
                  <a:srgbClr val="666666"/>
                </a:solidFill>
                <a:latin typeface="Arial"/>
              </a:rPr>
              <a:t>ISO Toolkits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868680"/>
            <a:ext cx="11064240" cy="384048"/>
          </a:xfrm>
          <a:prstGeom prst="roundRect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60120"/>
            <a:ext cx="1078992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Arial"/>
              </a:rPr>
              <a:t>[Note] The sequence below reflects a practical BCMS operating model aligned with ISO 22301 and can be integrated with existing governance and operational processes.</a:t>
            </a:r>
          </a:p>
        </p:txBody>
      </p:sp>
      <p:sp>
        <p:nvSpPr>
          <p:cNvPr id="10" name="Chevron 9"/>
          <p:cNvSpPr/>
          <p:nvPr/>
        </p:nvSpPr>
        <p:spPr>
          <a:xfrm>
            <a:off x="594360" y="1920240"/>
            <a:ext cx="1371600" cy="1051560"/>
          </a:xfrm>
          <a:prstGeom prst="chevron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7512" y="2167128"/>
            <a:ext cx="1261872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Context &amp; Scope</a:t>
            </a:r>
          </a:p>
        </p:txBody>
      </p:sp>
      <p:sp>
        <p:nvSpPr>
          <p:cNvPr id="12" name="Chevron 11"/>
          <p:cNvSpPr/>
          <p:nvPr/>
        </p:nvSpPr>
        <p:spPr>
          <a:xfrm>
            <a:off x="2130552" y="1920240"/>
            <a:ext cx="1371600" cy="1051560"/>
          </a:xfrm>
          <a:prstGeom prst="chevron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203704" y="2167128"/>
            <a:ext cx="1261872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Leadership</a:t>
            </a:r>
          </a:p>
        </p:txBody>
      </p:sp>
      <p:sp>
        <p:nvSpPr>
          <p:cNvPr id="14" name="Chevron 13"/>
          <p:cNvSpPr/>
          <p:nvPr/>
        </p:nvSpPr>
        <p:spPr>
          <a:xfrm>
            <a:off x="3666744" y="1920240"/>
            <a:ext cx="1371600" cy="1051560"/>
          </a:xfrm>
          <a:prstGeom prst="chevron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739896" y="2167128"/>
            <a:ext cx="1261872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BIA</a:t>
            </a:r>
          </a:p>
        </p:txBody>
      </p:sp>
      <p:sp>
        <p:nvSpPr>
          <p:cNvPr id="16" name="Chevron 15"/>
          <p:cNvSpPr/>
          <p:nvPr/>
        </p:nvSpPr>
        <p:spPr>
          <a:xfrm>
            <a:off x="5202936" y="1920240"/>
            <a:ext cx="1371600" cy="1051560"/>
          </a:xfrm>
          <a:prstGeom prst="chevron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76088" y="2167128"/>
            <a:ext cx="1261872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Risk Assessment</a:t>
            </a:r>
          </a:p>
        </p:txBody>
      </p:sp>
      <p:sp>
        <p:nvSpPr>
          <p:cNvPr id="18" name="Chevron 17"/>
          <p:cNvSpPr/>
          <p:nvPr/>
        </p:nvSpPr>
        <p:spPr>
          <a:xfrm>
            <a:off x="6739128" y="1920240"/>
            <a:ext cx="1371600" cy="1051560"/>
          </a:xfrm>
          <a:prstGeom prst="chevron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12280" y="2167128"/>
            <a:ext cx="1261872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Strategies</a:t>
            </a:r>
          </a:p>
        </p:txBody>
      </p:sp>
      <p:sp>
        <p:nvSpPr>
          <p:cNvPr id="20" name="Chevron 19"/>
          <p:cNvSpPr/>
          <p:nvPr/>
        </p:nvSpPr>
        <p:spPr>
          <a:xfrm>
            <a:off x="8275320" y="1920240"/>
            <a:ext cx="1371600" cy="1051560"/>
          </a:xfrm>
          <a:prstGeom prst="chevron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48472" y="2167128"/>
            <a:ext cx="1261872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Plans &amp; Controls</a:t>
            </a:r>
          </a:p>
        </p:txBody>
      </p:sp>
      <p:sp>
        <p:nvSpPr>
          <p:cNvPr id="22" name="Chevron 21"/>
          <p:cNvSpPr/>
          <p:nvPr/>
        </p:nvSpPr>
        <p:spPr>
          <a:xfrm>
            <a:off x="9811512" y="1920240"/>
            <a:ext cx="1371600" cy="1051560"/>
          </a:xfrm>
          <a:prstGeom prst="chevron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884664" y="2167128"/>
            <a:ext cx="1261872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Exercises</a:t>
            </a:r>
          </a:p>
        </p:txBody>
      </p:sp>
      <p:sp>
        <p:nvSpPr>
          <p:cNvPr id="24" name="Chevron 23"/>
          <p:cNvSpPr/>
          <p:nvPr/>
        </p:nvSpPr>
        <p:spPr>
          <a:xfrm>
            <a:off x="11347704" y="1920240"/>
            <a:ext cx="1371600" cy="1051560"/>
          </a:xfrm>
          <a:prstGeom prst="chevron">
            <a:avLst/>
          </a:prstGeom>
          <a:solidFill>
            <a:srgbClr val="A5A5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1420856" y="2167128"/>
            <a:ext cx="1261872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Review &amp; Improve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BCMS Process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46304"/>
            <a:ext cx="329184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Arial"/>
              </a:rPr>
              <a:t>PDCA Alignment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56248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66666"/>
                </a:solidFill>
                <a:latin typeface="Arial"/>
              </a:rPr>
              <a:t>ISO 22301 Business Continuity Management System Toolkit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556248"/>
            <a:ext cx="20116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 i="0">
                <a:solidFill>
                  <a:srgbClr val="666666"/>
                </a:solidFill>
                <a:latin typeface="Arial"/>
              </a:rPr>
              <a:t>ISO Toolkits</a:t>
            </a:r>
          </a:p>
        </p:txBody>
      </p:sp>
      <p:sp>
        <p:nvSpPr>
          <p:cNvPr id="8" name="Oval 7"/>
          <p:cNvSpPr/>
          <p:nvPr/>
        </p:nvSpPr>
        <p:spPr>
          <a:xfrm>
            <a:off x="4937760" y="2103120"/>
            <a:ext cx="2194560" cy="2194560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257800" y="2743200"/>
            <a:ext cx="1554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300" b="1" i="0">
                <a:solidFill>
                  <a:srgbClr val="FFFFFF"/>
                </a:solidFill>
                <a:latin typeface="Arial"/>
              </a:rPr>
              <a:t>BCMS
LIFECYCLE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1417320"/>
            <a:ext cx="2468880" cy="1143000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24128" y="1490472"/>
            <a:ext cx="224028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8992" y="1801368"/>
            <a:ext cx="210312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Arial"/>
              </a:rPr>
              <a:t>Context, scope, policy,
objectives, governance,
BIA and risk planning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417320"/>
            <a:ext cx="2468880" cy="1143000"/>
          </a:xfrm>
          <a:prstGeom prst="round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490472"/>
            <a:ext cx="224028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801368"/>
            <a:ext cx="210312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Arial"/>
              </a:rPr>
              <a:t>Strategies, solutions,
plans, awareness,
training and controls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0" y="4343400"/>
            <a:ext cx="2468880" cy="1143000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39328" y="4416552"/>
            <a:ext cx="224028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CHECK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192" y="4727448"/>
            <a:ext cx="210312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Arial"/>
              </a:rPr>
              <a:t>Exercises, monitoring,
audits, reviews,
metrics and reporting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14400" y="4343400"/>
            <a:ext cx="2468880" cy="1143000"/>
          </a:xfrm>
          <a:prstGeom prst="round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24128" y="4416552"/>
            <a:ext cx="224028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ACT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78992" y="4727448"/>
            <a:ext cx="210312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Arial"/>
              </a:rPr>
              <a:t>Corrective action,
lesson integration,
updates and continual
improvement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3383280" y="1965960"/>
            <a:ext cx="1508760" cy="777240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H="1">
            <a:off x="7132320" y="1965960"/>
            <a:ext cx="1097280" cy="777240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H="1" flipV="1">
            <a:off x="7132320" y="3749039"/>
            <a:ext cx="1097280" cy="822961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3383280" y="3749039"/>
            <a:ext cx="1508760" cy="822961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640080" y="5989320"/>
            <a:ext cx="10972800" cy="310896"/>
          </a:xfrm>
          <a:prstGeom prst="roundRect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77240" y="6044184"/>
            <a:ext cx="10698480" cy="137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Arial"/>
              </a:rPr>
              <a:t>[Note] Climate-change relevance introduced by ISO 22301:2019/Amd 1:2024 should be considered within context, interested-party requirements and resilience assumptions.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Cross-Functional BCMS Swimlane Process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46304"/>
            <a:ext cx="329184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Arial"/>
              </a:rPr>
              <a:t>Cross-Functional Process 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56248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66666"/>
                </a:solidFill>
                <a:latin typeface="Arial"/>
              </a:rPr>
              <a:t>ISO 22301 Business Continuity Management System Toolkit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556248"/>
            <a:ext cx="20116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 i="0">
                <a:solidFill>
                  <a:srgbClr val="666666"/>
                </a:solidFill>
                <a:latin typeface="Arial"/>
              </a:rPr>
              <a:t>ISO Toolkits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960120"/>
            <a:ext cx="12801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 i="0">
                <a:solidFill>
                  <a:srgbClr val="666666"/>
                </a:solidFill>
                <a:latin typeface="Arial"/>
              </a:rPr>
              <a:t>WORKSTREAM</a:t>
            </a:r>
          </a:p>
        </p:txBody>
      </p:sp>
      <p:sp>
        <p:nvSpPr>
          <p:cNvPr id="9" name="Rectangle 8"/>
          <p:cNvSpPr/>
          <p:nvPr/>
        </p:nvSpPr>
        <p:spPr>
          <a:xfrm>
            <a:off x="1691640" y="932688"/>
            <a:ext cx="1661160" cy="29260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709928" y="987552"/>
            <a:ext cx="1624584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Initiate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52800" y="932688"/>
            <a:ext cx="1661160" cy="29260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71088" y="987552"/>
            <a:ext cx="1624584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Assess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13960" y="932688"/>
            <a:ext cx="1661160" cy="29260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32248" y="987552"/>
            <a:ext cx="1624584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Design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675120" y="932688"/>
            <a:ext cx="1661160" cy="29260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93408" y="987552"/>
            <a:ext cx="1624584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Implement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336280" y="932688"/>
            <a:ext cx="1661160" cy="29260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54568" y="987552"/>
            <a:ext cx="1624584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Validate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997440" y="932688"/>
            <a:ext cx="1661160" cy="29260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15728" y="987552"/>
            <a:ext cx="1624584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Improve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28600" y="1234440"/>
            <a:ext cx="1325880" cy="731520"/>
          </a:xfrm>
          <a:prstGeom prst="rect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20040" y="1362456"/>
            <a:ext cx="11430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262626"/>
                </a:solidFill>
                <a:latin typeface="Arial"/>
              </a:rPr>
              <a:t>Top Mgmt / BC Steering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691640" y="123444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352800" y="123444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013960" y="123444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675120" y="123444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336280" y="123444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997440" y="123444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228600" y="1965960"/>
            <a:ext cx="1325880" cy="731520"/>
          </a:xfrm>
          <a:prstGeom prst="rect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20040" y="2093976"/>
            <a:ext cx="11430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262626"/>
                </a:solidFill>
                <a:latin typeface="Arial"/>
              </a:rPr>
              <a:t>BCMS Manager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691640" y="196596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352800" y="196596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013960" y="196596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675120" y="196596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336280" y="196596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997440" y="196596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228600" y="2697480"/>
            <a:ext cx="1325880" cy="731520"/>
          </a:xfrm>
          <a:prstGeom prst="rect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20040" y="2825496"/>
            <a:ext cx="11430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262626"/>
                </a:solidFill>
                <a:latin typeface="Arial"/>
              </a:rPr>
              <a:t>Business Units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691640" y="269748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352800" y="269748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13960" y="269748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675120" y="269748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336280" y="269748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9997440" y="269748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228600" y="3429000"/>
            <a:ext cx="1325880" cy="731520"/>
          </a:xfrm>
          <a:prstGeom prst="rect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320040" y="3557016"/>
            <a:ext cx="11430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262626"/>
                </a:solidFill>
                <a:latin typeface="Arial"/>
              </a:rPr>
              <a:t>Technology / Support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691640" y="342900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352800" y="342900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5013960" y="342900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6675120" y="342900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8336280" y="342900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997440" y="342900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228600" y="4160520"/>
            <a:ext cx="1325880" cy="731520"/>
          </a:xfrm>
          <a:prstGeom prst="rect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320040" y="4288536"/>
            <a:ext cx="11430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262626"/>
                </a:solidFill>
                <a:latin typeface="Arial"/>
              </a:rPr>
              <a:t>Internal Audit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691640" y="416052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3352800" y="416052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5013960" y="416052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6675120" y="416052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8336280" y="416052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9997440" y="4160520"/>
            <a:ext cx="1661160" cy="731520"/>
          </a:xfrm>
          <a:prstGeom prst="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ounded Rectangle 60"/>
          <p:cNvSpPr/>
          <p:nvPr/>
        </p:nvSpPr>
        <p:spPr>
          <a:xfrm>
            <a:off x="1719072" y="1307592"/>
            <a:ext cx="1606296" cy="585216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737360" y="1389888"/>
            <a:ext cx="1569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Approve scope
and direction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10024872" y="1307592"/>
            <a:ext cx="1606296" cy="585216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10043160" y="1389888"/>
            <a:ext cx="1569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Review outcomes
and decisions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1719072" y="2039112"/>
            <a:ext cx="1606296" cy="585216"/>
          </a:xfrm>
          <a:prstGeom prst="round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737360" y="2121408"/>
            <a:ext cx="1569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Launch BCMS
framework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3380232" y="2039112"/>
            <a:ext cx="1606296" cy="585216"/>
          </a:xfrm>
          <a:prstGeom prst="round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3398520" y="2121408"/>
            <a:ext cx="1569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Coordinate BIA
and risk analysis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5041392" y="2039112"/>
            <a:ext cx="1606296" cy="585216"/>
          </a:xfrm>
          <a:prstGeom prst="round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5059680" y="2121408"/>
            <a:ext cx="1569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Develop strategies
and plans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6702552" y="2039112"/>
            <a:ext cx="1606296" cy="585216"/>
          </a:xfrm>
          <a:prstGeom prst="round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6720840" y="2121408"/>
            <a:ext cx="1569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Deploy awareness,
controls and updates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8363712" y="2039112"/>
            <a:ext cx="1606296" cy="585216"/>
          </a:xfrm>
          <a:prstGeom prst="round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8382000" y="2121408"/>
            <a:ext cx="1569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Coordinate exercises
and reporting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10024872" y="2039112"/>
            <a:ext cx="1606296" cy="585216"/>
          </a:xfrm>
          <a:prstGeom prst="round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10043160" y="2121408"/>
            <a:ext cx="1569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Track actions and
system improvement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3380232" y="2770632"/>
            <a:ext cx="1606296" cy="585216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3398520" y="2852928"/>
            <a:ext cx="1569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Identify impacts,
time priorities and
dependencies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5041392" y="2770632"/>
            <a:ext cx="1606296" cy="585216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5059680" y="2852928"/>
            <a:ext cx="1569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Define continuity
requirements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6702552" y="2770632"/>
            <a:ext cx="1606296" cy="585216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6720840" y="2852928"/>
            <a:ext cx="1569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Implement local
continuity actions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8363712" y="2770632"/>
            <a:ext cx="1606296" cy="585216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8382000" y="2852928"/>
            <a:ext cx="1569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Participate in tests,
exercises and reviews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5041392" y="3502152"/>
            <a:ext cx="1606296" cy="585216"/>
          </a:xfrm>
          <a:prstGeom prst="round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5059680" y="3584448"/>
            <a:ext cx="1569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Design enabling
solutions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6702552" y="3502152"/>
            <a:ext cx="1606296" cy="585216"/>
          </a:xfrm>
          <a:prstGeom prst="round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6720840" y="3584448"/>
            <a:ext cx="1569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Implement ICT,
facilities and supplier
arrangements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8363712" y="3502152"/>
            <a:ext cx="1606296" cy="585216"/>
          </a:xfrm>
          <a:prstGeom prst="round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8382000" y="3584448"/>
            <a:ext cx="1569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Support recovery
validation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8363712" y="4233672"/>
            <a:ext cx="1606296" cy="585216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8382000" y="4315968"/>
            <a:ext cx="1569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Perform risk-based
audit and assurance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10024872" y="4233672"/>
            <a:ext cx="1606296" cy="585216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10043160" y="4315968"/>
            <a:ext cx="1569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Verify corrective
action closure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548640" y="5989320"/>
            <a:ext cx="11064240" cy="310896"/>
          </a:xfrm>
          <a:prstGeom prst="roundRect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713232" y="6044184"/>
            <a:ext cx="10789920" cy="137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Arial"/>
              </a:rPr>
              <a:t>[Note] Swimlanes should reflect the organization’s actual governance model, business units, response structure and outsourced interfaces.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Detailed Stage 1–3: Context, BIA and Risk Assessment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46304"/>
            <a:ext cx="329184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Arial"/>
              </a:rPr>
              <a:t>Core Toolkit Components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56248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66666"/>
                </a:solidFill>
                <a:latin typeface="Arial"/>
              </a:rPr>
              <a:t>ISO 22301 Business Continuity Management System Toolkit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556248"/>
            <a:ext cx="20116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 i="0">
                <a:solidFill>
                  <a:srgbClr val="666666"/>
                </a:solidFill>
                <a:latin typeface="Arial"/>
              </a:rPr>
              <a:t>ISO Toolkits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078992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94360" y="1078992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124712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1. Context and Scope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0664" y="1481328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Identify internal/external issues, interested-party requirements, scope boundaries and governance structure.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55080" y="1078992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355080" y="1078992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0" y="1124712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2. Business Impact Analysis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01384" y="1481328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Prioritize activities, define MTPD/RTO/RPO, minimum service levels and critical dependencies.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4360" y="2679191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94360" y="2679191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2724911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3. Disruption Risk Assessment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0664" y="3081527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Assess threats and vulnerabilities that can affect prioritized activities and resources.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55080" y="2679191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55080" y="2679191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92240" y="2724911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Outputs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01384" y="3081527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Approved scope, BIA records, prioritized recovery requirements, dependency analysis and risk results.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94360" y="4279392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94360" y="4279392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1520" y="4325112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Primary Owners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0664" y="4681728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BCMS Manager, business-unit owners, service owners, risk and support-function leads.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55080" y="4279392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355080" y="4279392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92240" y="4325112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Key Evidence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01384" y="4681728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Context review, BIA templates, risk registers, approvals and issue logs.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94360" y="6062472"/>
            <a:ext cx="10972800" cy="310896"/>
          </a:xfrm>
          <a:prstGeom prst="roundRect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9808" y="6117336"/>
            <a:ext cx="10698480" cy="137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Arial"/>
              </a:rPr>
              <a:t>[Note] Documents should use controlled titles, owners, versioning, retention and approval rules through the documented information procedure.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Detailed Stage 4–6: Strategies, Plans and Capability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46304"/>
            <a:ext cx="329184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Arial"/>
              </a:rPr>
              <a:t>Core Toolkit Components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56248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66666"/>
                </a:solidFill>
                <a:latin typeface="Arial"/>
              </a:rPr>
              <a:t>ISO 22301 Business Continuity Management System Toolkit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556248"/>
            <a:ext cx="20116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 i="0">
                <a:solidFill>
                  <a:srgbClr val="666666"/>
                </a:solidFill>
                <a:latin typeface="Arial"/>
              </a:rPr>
              <a:t>ISO Toolkits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078992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94360" y="1078992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124712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4. Continuity Strategies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0664" y="1481328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Select feasible solutions for people, sites, technology, suppliers, logistics, communications and data.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55080" y="1078992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355080" y="1078992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0" y="1124712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5. Plans and Procedures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01384" y="1481328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Develop response, continuity and recovery plans with practical activation and escalation logic.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4360" y="2679191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94360" y="2679191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2724911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6. Capability Enablement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0664" y="3081527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Train participants, raise awareness, prepare tools, contact lists, alternate arrangements and repositories.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55080" y="2679191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55080" y="2679191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92240" y="2724911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Outputs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01384" y="3081527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Strategy decisions, continuity plans, communications arrangements, contact lists and readiness preparations.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94360" y="4279392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94360" y="4279392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1520" y="4325112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Primary Owners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0664" y="4681728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Top management, BCMS Manager, business units, ICT recovery, facilities, HR, procurement and communications.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55080" y="4279392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355080" y="4279392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92240" y="4325112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Key Evidence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01384" y="4681728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Plan approvals, training logs, readiness checks, supplier controls and alternate-workplace arrangements.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94360" y="6062472"/>
            <a:ext cx="10972800" cy="310896"/>
          </a:xfrm>
          <a:prstGeom prst="roundRect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9808" y="6117336"/>
            <a:ext cx="10698480" cy="137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Arial"/>
              </a:rPr>
              <a:t>[Note] Documents should use controlled titles, owners, versioning, retention and approval rules through the documented information procedure.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Detailed Stage 7–9: Exercises, Review and Improvement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46304"/>
            <a:ext cx="329184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Arial"/>
              </a:rPr>
              <a:t>Core Toolkit Components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56248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66666"/>
                </a:solidFill>
                <a:latin typeface="Arial"/>
              </a:rPr>
              <a:t>ISO 22301 Business Continuity Management System Toolkit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556248"/>
            <a:ext cx="20116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 i="0">
                <a:solidFill>
                  <a:srgbClr val="666666"/>
                </a:solidFill>
                <a:latin typeface="Arial"/>
              </a:rPr>
              <a:t>ISO Toolkits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078992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94360" y="1078992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124712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7. Exercise and Validation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0664" y="1481328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Test plans, assumptions, roles, timing, dependencies and communications through planned exercises.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55080" y="1078992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355080" y="1078992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0" y="1124712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8. Performance Evaluation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01384" y="1481328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Monitor indicators, conduct internal audits and perform management review using relevant inputs.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4360" y="2679191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94360" y="2679191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2724911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9. Improvement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0664" y="3081527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Correct nonconformities, close action items, update BIA/risk/plans and strengthen resilience capability.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55080" y="2679191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55080" y="2679191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92240" y="2724911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Outputs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01384" y="3081527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Exercise reports, audit reports, review minutes, action plans, verified updates and continual improvement evidence.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94360" y="4279392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94360" y="4279392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1520" y="4325112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Primary Owners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0664" y="4681728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Exercise director, internal audit, BCMS Manager, top management and process owners.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55080" y="4279392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355080" y="4279392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92240" y="4325112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Key Evidence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01384" y="4681728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Observation records, KPI reports, management decisions, corrective action tracker and revised documents.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94360" y="6062472"/>
            <a:ext cx="10972800" cy="310896"/>
          </a:xfrm>
          <a:prstGeom prst="roundRect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9808" y="6117336"/>
            <a:ext cx="10698480" cy="137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Arial"/>
              </a:rPr>
              <a:t>[Note] Documents should use controlled titles, owners, versioning, retention and approval rules through the documented information procedure.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Critical Integration Points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46304"/>
            <a:ext cx="329184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Arial"/>
              </a:rPr>
              <a:t>Cross-system linkages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56248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66666"/>
                </a:solidFill>
                <a:latin typeface="Arial"/>
              </a:rPr>
              <a:t>ISO 22301 Business Continuity Management System Toolkit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556248"/>
            <a:ext cx="20116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 i="0">
                <a:solidFill>
                  <a:srgbClr val="666666"/>
                </a:solidFill>
                <a:latin typeface="Arial"/>
              </a:rPr>
              <a:t>ISO Toolkits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68680"/>
            <a:ext cx="11292840" cy="457200"/>
          </a:xfrm>
          <a:prstGeom prst="roundRect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9875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C00000"/>
                </a:solidFill>
                <a:latin typeface="Arial"/>
              </a:rPr>
              <a:t>[Note] Adapt the content, owners, interfaces and records to the organization's BCMS scope before controlled use.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1554480"/>
            <a:ext cx="109728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Change management — major business, process, technology, facility or supplier changes should trigger BCMS review.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Incident management / crisis management — continuity processes should align with escalation, decision-making and communication structures.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Technology resilience — ICT recovery objectives and capabilities should support the business priorities established in the BIA.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Supplier and outsourcing management — critical third parties should be evaluated for continuity capability and dependencies.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Internal audit and management review — both provide assurance and strategic direction for BCMS effectiveness and improvement.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Business Continuity Process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46304"/>
            <a:ext cx="329184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Arial"/>
              </a:rPr>
              <a:t>References and Related ISO Sources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56248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66666"/>
                </a:solidFill>
                <a:latin typeface="Arial"/>
              </a:rPr>
              <a:t>ISO 22301 Business Continuity Management System Toolkit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556248"/>
            <a:ext cx="20116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 i="0">
                <a:solidFill>
                  <a:srgbClr val="666666"/>
                </a:solidFill>
                <a:latin typeface="Arial"/>
              </a:rPr>
              <a:t>ISO Toolkits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868680"/>
            <a:ext cx="10972800" cy="384048"/>
          </a:xfrm>
          <a:prstGeom prst="roundRect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941832"/>
            <a:ext cx="106984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Arial"/>
              </a:rPr>
              <a:t>[Note] The references below are limited to ISO-related standards and directly relevant BCMS documentation themes.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1508760"/>
            <a:ext cx="106984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D4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1600200"/>
            <a:ext cx="35661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1F4E79"/>
                </a:solidFill>
                <a:latin typeface="Arial"/>
              </a:rPr>
              <a:t>1. ISO 22301:2019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94760" y="1581912"/>
            <a:ext cx="71323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262626"/>
                </a:solidFill>
                <a:latin typeface="Arial"/>
              </a:rPr>
              <a:t>Business continuity management systems — Requirements. Official ISO page: https://www.iso.org/standard/75106.html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2258568"/>
            <a:ext cx="106984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D4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2350008"/>
            <a:ext cx="35661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1F4E79"/>
                </a:solidFill>
                <a:latin typeface="Arial"/>
              </a:rPr>
              <a:t>2. ISO 22301:2019/Amd 1:2024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94760" y="2331720"/>
            <a:ext cx="71323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262626"/>
                </a:solidFill>
                <a:latin typeface="Arial"/>
              </a:rPr>
              <a:t>Amendment introducing climate-action related changes. Official ISO page: https://www.iso.org/standard/88412.html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3008375"/>
            <a:ext cx="106984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D4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3099815"/>
            <a:ext cx="35661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1F4E79"/>
                </a:solidFill>
                <a:latin typeface="Arial"/>
              </a:rPr>
              <a:t>3. ISO 22313:2020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94760" y="3081527"/>
            <a:ext cx="71323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262626"/>
                </a:solidFill>
                <a:latin typeface="Arial"/>
              </a:rPr>
              <a:t>Guidance on the use of ISO 22301. Official ISO page: https://www.iso.org/standard/75107.html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3758183"/>
            <a:ext cx="106984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D4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3849623"/>
            <a:ext cx="35661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1F4E79"/>
                </a:solidFill>
                <a:latin typeface="Arial"/>
              </a:rPr>
              <a:t>4. Directly Related Process Documents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94760" y="3831335"/>
            <a:ext cx="71323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262626"/>
                </a:solidFill>
                <a:latin typeface="Arial"/>
              </a:rPr>
              <a:t>Implementation Project Plan, BCMS Management Manual, Documented Information Procedure, Internal Audit Procedure, Management Review Procedure, BIA and exercise records.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1520" y="4507992"/>
            <a:ext cx="106984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D4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4599431"/>
            <a:ext cx="35661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1F4E79"/>
                </a:solidFill>
                <a:latin typeface="Arial"/>
              </a:rPr>
              <a:t>5. Practical Application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94760" y="4581144"/>
            <a:ext cx="71323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262626"/>
                </a:solidFill>
                <a:latin typeface="Arial"/>
              </a:rPr>
              <a:t>Use the process map with role descriptions, RACI assignments and process KPIs to operationalize the BCMS in the enterprise.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