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68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professional_corporate_office_scene_a_m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457200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BCMS Document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560320"/>
            <a:ext cx="4480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Arial"/>
              </a:rPr>
              <a:t>ISO 22301:2019 + Amendment 1:2024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794760"/>
            <a:ext cx="448056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Professional presentation template aligned with Master Prompt V6
First slide: cover | Final slide: ISO-related references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5440680"/>
            <a:ext cx="2194560" cy="42062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5532120"/>
            <a:ext cx="192024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ISO Toolkits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BCMS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097280"/>
            <a:ext cx="2103120" cy="502920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3675" y="1417320"/>
            <a:ext cx="197952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CONTENTS</a:t>
            </a:r>
          </a:p>
        </p:txBody>
      </p:sp>
      <p:sp>
        <p:nvSpPr>
          <p:cNvPr id="10" name="Oval 9"/>
          <p:cNvSpPr/>
          <p:nvPr/>
        </p:nvSpPr>
        <p:spPr>
          <a:xfrm>
            <a:off x="3200400" y="123444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9544" y="125272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122529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Purpose and structure of the BCMS document map</a:t>
            </a:r>
          </a:p>
        </p:txBody>
      </p:sp>
      <p:sp>
        <p:nvSpPr>
          <p:cNvPr id="13" name="Oval 12"/>
          <p:cNvSpPr/>
          <p:nvPr/>
        </p:nvSpPr>
        <p:spPr>
          <a:xfrm>
            <a:off x="3200400" y="173736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209544" y="175564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172821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Document hierarchy and governance logic</a:t>
            </a:r>
          </a:p>
        </p:txBody>
      </p:sp>
      <p:sp>
        <p:nvSpPr>
          <p:cNvPr id="16" name="Oval 15"/>
          <p:cNvSpPr/>
          <p:nvPr/>
        </p:nvSpPr>
        <p:spPr>
          <a:xfrm>
            <a:off x="3200400" y="224028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209544" y="225856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223113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Core mandatory and enabling BCMS documents</a:t>
            </a:r>
          </a:p>
        </p:txBody>
      </p:sp>
      <p:sp>
        <p:nvSpPr>
          <p:cNvPr id="19" name="Oval 18"/>
          <p:cNvSpPr/>
          <p:nvPr/>
        </p:nvSpPr>
        <p:spPr>
          <a:xfrm>
            <a:off x="3200400" y="274320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209544" y="276148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273405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Operational records and evidence set</a:t>
            </a:r>
          </a:p>
        </p:txBody>
      </p:sp>
      <p:sp>
        <p:nvSpPr>
          <p:cNvPr id="22" name="Oval 21"/>
          <p:cNvSpPr/>
          <p:nvPr/>
        </p:nvSpPr>
        <p:spPr>
          <a:xfrm>
            <a:off x="3200400" y="3246120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209544" y="3264408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323697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Ownership, control and review cycle</a:t>
            </a:r>
          </a:p>
        </p:txBody>
      </p:sp>
      <p:sp>
        <p:nvSpPr>
          <p:cNvPr id="25" name="Oval 24"/>
          <p:cNvSpPr/>
          <p:nvPr/>
        </p:nvSpPr>
        <p:spPr>
          <a:xfrm>
            <a:off x="3200400" y="3749039"/>
            <a:ext cx="347472" cy="347472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209544" y="3767327"/>
            <a:ext cx="32918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0" y="3739896"/>
            <a:ext cx="7406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262626"/>
                </a:solidFill>
                <a:latin typeface="Arial"/>
              </a:rPr>
              <a:t>ISO-related references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108960" y="5715000"/>
            <a:ext cx="7955279" cy="347472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246120" y="5779008"/>
            <a:ext cx="768096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The structure can be expanded or condensed to match the organization’s BCMS maturity and audience needs.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Purpose of the BCMS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Why this map matters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68680"/>
            <a:ext cx="11292840" cy="457200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9875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C00000"/>
                </a:solidFill>
                <a:latin typeface="Arial"/>
              </a:rPr>
              <a:t>[Note] Adapt the content, owners, interfaces and records to the organization's BCMS scope before controlled 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55448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Provide a structured view of BCMS documents, records and supporting tools required to operate and improve the system.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Show the relationship between governance documents, operational procedures, analysis tools, plans, exercises and assurance records.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Support document control, onboarding, internal audit and management review by clarifying which documents exist and why.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Enable the organization to identify missing documents, duplication and ownership gaps across the business continuity toolkit.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Serve as a practical navigation aid rather than a substitute for the ISO standard or documented information procedure.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BCMS Documentation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Document Structure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896112"/>
            <a:ext cx="11064240" cy="384048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978408"/>
            <a:ext cx="1078992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This hierarchy is a practical enterprise model. It should be tailored to actual legal, operational and outsourcing complexity.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600200"/>
            <a:ext cx="10698480" cy="73152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673352"/>
            <a:ext cx="23774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rial"/>
              </a:rPr>
              <a:t>Level 1 — Governance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1655064"/>
            <a:ext cx="6583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BCMS Policy | BCMS Objectives &amp; Indicators Guidance | BCMS Management Manual | Scope Statement | Governance Charter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2651760"/>
            <a:ext cx="9784080" cy="731520"/>
          </a:xfrm>
          <a:prstGeom prst="round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2724912"/>
            <a:ext cx="23774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rial"/>
              </a:rPr>
              <a:t>Level 2 — System Procedures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2706624"/>
            <a:ext cx="6217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Documented Information Procedure | Internal Audit Procedure | Management Review Procedure | Implementation Project Plan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3703320"/>
            <a:ext cx="8869680" cy="731520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28800" y="3776472"/>
            <a:ext cx="23774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rial"/>
              </a:rPr>
              <a:t>Level 3 — Operational Methods and Tools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0" y="3758183"/>
            <a:ext cx="58521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BIA Templates | Gap Analysis | Audit Checklists | Exercise Checklist | Supplier / dependency tools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03120" y="4754879"/>
            <a:ext cx="7955279" cy="731520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286000" y="4828031"/>
            <a:ext cx="23774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rial"/>
              </a:rPr>
              <a:t>Level 4 — Records and Evidence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6240" y="4809743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BIA records | Risk results | Exercise reports | Audit reports | Review minutes | Corrective action evidence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Core Governance and System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Core Toolkit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BCMS Policy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States commitment, direction, alignment to organizational purpose and the framework for business continuity objectives.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5508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9224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BCMS Management Manual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Explains the BCMS structure, scope, interaction of processes, governance and key responsibilities.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Business Continuity Policy, Objectives &amp; Indicators Guidance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Supports policy design, measurable targets and performance indicators.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35508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9224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Implementation Project 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Translates requirements into phases, deliverables, owners, milestones and governance checkpoints.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9436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152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Documented Information Procedure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Defines approval, issue, change, distribution, protection, retention and disposal controls.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5508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35508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9224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Management Review Procedure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138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Defines inputs, outputs, frequency, decision-making and evidence for top-management reviews.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4360" y="6062472"/>
            <a:ext cx="1097280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9808" y="6117336"/>
            <a:ext cx="10698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Documents should use controlled titles, owners, versioning, retention and approval rules through the documented information procedure.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Analysis, Assurance and Operational Records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Core Toolkit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Business Impact Analysis (BIA)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066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Captures prioritized activities, time sensitivity, minimum acceptable service, recovery targets and dependencies.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0789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55080" y="10789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92240" y="11247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Disruption Risk and Gap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14813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Assesses resilience gaps, exposure and implementation weaknesses to inform treatment priorities.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Internal BCMS Audit Toolkit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Includes audit procedure, audit checklist, audit report and automated charts for assurance reporting.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2679191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355080" y="2679191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92240" y="2724911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Exercise and Test Records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3081527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Include plans, observation notes, hot debrief, exercise reports and action tracking.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9436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152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Management Review Agenda &amp; Minutes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Record review inputs, strategic decisions, action commitments and follow-up responsibilities.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55080" y="4279392"/>
            <a:ext cx="5212080" cy="1234440"/>
          </a:xfrm>
          <a:prstGeom prst="roundRect">
            <a:avLst/>
          </a:prstGeom>
          <a:solidFill>
            <a:srgbClr val="F5F7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355080" y="4279392"/>
            <a:ext cx="5212080" cy="31089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92240" y="4325112"/>
            <a:ext cx="48463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Corrective Action and Improvement Evidence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1384" y="4681728"/>
            <a:ext cx="4800600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262626"/>
                </a:solidFill>
                <a:latin typeface="Arial"/>
              </a:rPr>
              <a:t>Demonstrates closure, validation and continual improvement across the BCMS lifecycle.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4360" y="6062472"/>
            <a:ext cx="10972800" cy="310896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9808" y="6117336"/>
            <a:ext cx="10698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Documents should use controlled titles, owners, versioning, retention and approval rules through the documented information procedure.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Typical Document Ownership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Roles and accountabilities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68680"/>
            <a:ext cx="11292840" cy="457200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9875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C00000"/>
                </a:solidFill>
                <a:latin typeface="Arial"/>
              </a:rPr>
              <a:t>[Note] Adapt the content, owners, interfaces and records to the organization's BCMS scope before controlled 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55448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Top Management / Steering Committee — approves policy, scope, strategic objectives and review outputs.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BCMS Manager / Coordinator — maintains the document map, system procedures, project plan and cross-functional integration.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Business Process or Service Owners — own BIA content, recovery priorities, minimum service commitments and continuity actions.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IT / Technology Recovery Leads — own ICT recovery dependencies, technical plans and supporting evidence.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Internal Audit — owns the audit programme, independence requirements, evidence-based findings and reporting.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All Document Owners — review documents periodically, trigger updates after change or lessons learned, and maintain current evidence.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Control, Review and Change Logic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How the map should be maintained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68680"/>
            <a:ext cx="11292840" cy="457200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9875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C00000"/>
                </a:solidFill>
                <a:latin typeface="Arial"/>
              </a:rPr>
              <a:t>[Note] Adapt the content, owners, interfaces and records to the organization's BCMS scope before controlled 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55448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Each controlled document should have a unique identifier, version, owner, approver, issue date and next review date.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Changes should be triggered by organizational change, audit results, exercises, incidents, legal changes or management decisions.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Operational records should be retained to demonstrate implementation and effectiveness, not only document existence.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Documented information should remain accessible under disruption conditions where continuity decisions depend on it.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A central document map should be reviewed during internal audits and management review to confirm currency and completeness.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How to Use this Document Map in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Practical application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68680"/>
            <a:ext cx="11292840" cy="457200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9875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i="1">
                <a:solidFill>
                  <a:srgbClr val="C00000"/>
                </a:solidFill>
                <a:latin typeface="Arial"/>
              </a:rPr>
              <a:t>[Note] Adapt the content, owners, interfaces and records to the organization's BCMS scope before controlled 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554480"/>
            <a:ext cx="10972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Onboard managers, auditors and coordinators by showing the full BCMS documentation landscape in one view.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Identify missing controls by comparing the current toolkit against required governance, operational and assurance artifacts.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Link each document title to its repository location, owner and status in the controlled version used by the organization.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Use the map as a front-end index in the BCMS manual or BCMS SharePoint / document portal.</a:t>
            </a:r>
          </a:p>
          <a:p>
            <a:pPr algn="l"/>
            <a:r>
              <a:rPr sz="1900">
                <a:solidFill>
                  <a:srgbClr val="262626"/>
                </a:solidFill>
                <a:latin typeface="Arial"/>
              </a:rPr>
              <a:t>Update the map after each annual review, major exercise, material change programme or audit cycle.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686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BCMS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46304"/>
            <a:ext cx="329184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References and Related ISO Sources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" y="6556248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666666"/>
                </a:solidFill>
                <a:latin typeface="Arial"/>
              </a:rPr>
              <a:t>ISO 22301 Business Continuity Management System Toolkit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6556248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 i="0">
                <a:solidFill>
                  <a:srgbClr val="666666"/>
                </a:solidFill>
                <a:latin typeface="Arial"/>
              </a:rPr>
              <a:t>ISO Toolkits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868680"/>
            <a:ext cx="10972800" cy="384048"/>
          </a:xfrm>
          <a:prstGeom prst="roundRect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8096" y="941832"/>
            <a:ext cx="106984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Arial"/>
              </a:rPr>
              <a:t>[Note] The references below are limited to ISO-related standards and directly relevant BCMS documentation themes.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508760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600200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1. ISO 22301:2019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581912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Business continuity management systems — Requirements. Official ISO page: https://www.iso.org/standard/75106.html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258568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350008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2. ISO 22301:2019/Amd 1:2024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2331720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Amendment introducing climate-action related changes. Official ISO page: https://www.iso.org/standard/88412.html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008375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099815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3. ISO 22313:2020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3081527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Guidance on the use of ISO 22301. Official ISO page: https://www.iso.org/standard/75107.html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758183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3849623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4. Directly Related BCMS Documents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94760" y="3831335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BCMS Policy, BCMS Management Manual, Documented Information Procedure, Internal Audit Procedure, Management Review Procedure, BIA records, Exercise records.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507992"/>
            <a:ext cx="10698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4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4599431"/>
            <a:ext cx="35661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i="0">
                <a:solidFill>
                  <a:srgbClr val="1F4E79"/>
                </a:solidFill>
                <a:latin typeface="Arial"/>
              </a:rPr>
              <a:t>5. Good Practice Use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4581144"/>
            <a:ext cx="7132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262626"/>
                </a:solidFill>
                <a:latin typeface="Arial"/>
              </a:rPr>
              <a:t>Use the document map together with the documented information procedure and central repository controls to keep the BCMS toolkit current.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1217</Words>
  <Application>Microsoft Macintosh PowerPoint</Application>
  <PresentationFormat>Custom</PresentationFormat>
  <Paragraphs>125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ASUS</cp:lastModifiedBy>
  <cp:revision>2</cp:revision>
  <dcterms:created xsi:type="dcterms:W3CDTF">2013-01-27T09:14:16Z</dcterms:created>
  <dcterms:modified xsi:type="dcterms:W3CDTF">2026-09-18T10:35:38Z</dcterms:modified>
  <cp:category/>
</cp:coreProperties>
</file>